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25"/>
  </p:notesMasterIdLst>
  <p:sldIdLst>
    <p:sldId id="256" r:id="rId2"/>
    <p:sldId id="294" r:id="rId3"/>
    <p:sldId id="295" r:id="rId4"/>
    <p:sldId id="257" r:id="rId5"/>
    <p:sldId id="263" r:id="rId6"/>
    <p:sldId id="283" r:id="rId7"/>
    <p:sldId id="282" r:id="rId8"/>
    <p:sldId id="265" r:id="rId9"/>
    <p:sldId id="266" r:id="rId10"/>
    <p:sldId id="284" r:id="rId11"/>
    <p:sldId id="267" r:id="rId12"/>
    <p:sldId id="286" r:id="rId13"/>
    <p:sldId id="287" r:id="rId14"/>
    <p:sldId id="285" r:id="rId15"/>
    <p:sldId id="268" r:id="rId16"/>
    <p:sldId id="270" r:id="rId17"/>
    <p:sldId id="288" r:id="rId18"/>
    <p:sldId id="271" r:id="rId19"/>
    <p:sldId id="272" r:id="rId20"/>
    <p:sldId id="273" r:id="rId21"/>
    <p:sldId id="289" r:id="rId22"/>
    <p:sldId id="291" r:id="rId23"/>
    <p:sldId id="290" r:id="rId2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F30ABD99-98E4-4895-B621-03AEBA5510D0}" type="datetimeFigureOut">
              <a:rPr kumimoji="1" lang="ja-JP" altLang="en-US" smtClean="0"/>
              <a:t>2016/1/27</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0720" y="4721186"/>
            <a:ext cx="5445760" cy="4472702"/>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47D47408-886D-4E54-B9A4-EDB134285E78}" type="slidenum">
              <a:rPr kumimoji="1" lang="ja-JP" altLang="en-US" smtClean="0"/>
              <a:t>‹#›</a:t>
            </a:fld>
            <a:endParaRPr kumimoji="1" lang="ja-JP" altLang="en-US"/>
          </a:p>
        </p:txBody>
      </p:sp>
    </p:spTree>
    <p:extLst>
      <p:ext uri="{BB962C8B-B14F-4D97-AF65-F5344CB8AC3E}">
        <p14:creationId xmlns:p14="http://schemas.microsoft.com/office/powerpoint/2010/main" val="905372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47D47408-886D-4E54-B9A4-EDB134285E78}" type="slidenum">
              <a:rPr kumimoji="1" lang="ja-JP" altLang="en-US" smtClean="0"/>
              <a:t>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1"/>
      </p:bgRef>
    </p:bg>
    <p:spTree>
      <p:nvGrpSpPr>
        <p:cNvPr id="1" name=""/>
        <p:cNvGrpSpPr/>
        <p:nvPr/>
      </p:nvGrpSpPr>
      <p:grpSpPr>
        <a:xfrm>
          <a:off x="0" y="0"/>
          <a:ext cx="0" cy="0"/>
          <a:chOff x="0" y="0"/>
          <a:chExt cx="0" cy="0"/>
        </a:xfrm>
      </p:grpSpPr>
      <p:sp>
        <p:nvSpPr>
          <p:cNvPr id="8" name="タイトル 7"/>
          <p:cNvSpPr>
            <a:spLocks noGrp="1"/>
          </p:cNvSpPr>
          <p:nvPr>
            <p:ph type="ctrTitle"/>
          </p:nvPr>
        </p:nvSpPr>
        <p:spPr>
          <a:xfrm>
            <a:off x="2286000" y="3124200"/>
            <a:ext cx="6172200" cy="1894362"/>
          </a:xfrm>
        </p:spPr>
        <p:txBody>
          <a:bodyPr/>
          <a:lstStyle>
            <a:lvl1pPr>
              <a:defRPr b="1"/>
            </a:lvl1pPr>
          </a:lstStyle>
          <a:p>
            <a:r>
              <a:rPr kumimoji="0" lang="ja-JP" altLang="en-US" smtClean="0"/>
              <a:t>マスタ タイトルの書式設定</a:t>
            </a:r>
            <a:endParaRPr kumimoji="0"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28" name="日付プレースホルダ 27"/>
          <p:cNvSpPr>
            <a:spLocks noGrp="1"/>
          </p:cNvSpPr>
          <p:nvPr>
            <p:ph type="dt" sz="half" idx="10"/>
          </p:nvPr>
        </p:nvSpPr>
        <p:spPr bwMode="auto">
          <a:xfrm rot="5400000">
            <a:off x="7764621" y="1174097"/>
            <a:ext cx="2286000" cy="381000"/>
          </a:xfrm>
        </p:spPr>
        <p:txBody>
          <a:bodyPr/>
          <a:lstStyle/>
          <a:p>
            <a:fld id="{81437059-A1F6-48C2-AC47-7569FEF5CC8C}" type="datetime1">
              <a:rPr kumimoji="1" lang="ja-JP" altLang="en-US" smtClean="0"/>
              <a:t>2016/1/27</a:t>
            </a:fld>
            <a:endParaRPr kumimoji="1" lang="ja-JP" altLang="en-US"/>
          </a:p>
        </p:txBody>
      </p:sp>
      <p:sp>
        <p:nvSpPr>
          <p:cNvPr id="17" name="フッター プレースホルダ 16"/>
          <p:cNvSpPr>
            <a:spLocks noGrp="1"/>
          </p:cNvSpPr>
          <p:nvPr>
            <p:ph type="ftr" sz="quarter" idx="11"/>
          </p:nvPr>
        </p:nvSpPr>
        <p:spPr bwMode="auto">
          <a:xfrm rot="5400000">
            <a:off x="7077269" y="4181669"/>
            <a:ext cx="3657600" cy="384048"/>
          </a:xfrm>
        </p:spPr>
        <p:txBody>
          <a:bodyPr/>
          <a:lstStyle/>
          <a:p>
            <a:endParaRPr kumimoji="1" lang="ja-JP" altLang="en-US"/>
          </a:p>
        </p:txBody>
      </p:sp>
      <p:sp>
        <p:nvSpPr>
          <p:cNvPr id="10" name="正方形/長方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正方形/長方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線コネクタ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線コネクタ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円/楕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円/楕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円/楕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スライド番号プレースホルダ 28"/>
          <p:cNvSpPr>
            <a:spLocks noGrp="1"/>
          </p:cNvSpPr>
          <p:nvPr>
            <p:ph type="sldNum" sz="quarter" idx="12"/>
          </p:nvPr>
        </p:nvSpPr>
        <p:spPr bwMode="auto">
          <a:xfrm>
            <a:off x="1325544" y="4928702"/>
            <a:ext cx="609600" cy="517524"/>
          </a:xfrm>
        </p:spPr>
        <p:txBody>
          <a:bodyPr/>
          <a:lstStyle/>
          <a:p>
            <a:fld id="{D2D8002D-B5B0-4BAC-B1F6-782DDCCE6D9C}" type="slidenum">
              <a:rPr kumimoji="1" lang="ja-JP" altLang="en-US" smtClean="0"/>
              <a:pPr/>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3D1B658B-B44B-4964-B90B-089C238CEDF2}" type="datetime1">
              <a:rPr kumimoji="1" lang="ja-JP" altLang="en-US" smtClean="0"/>
              <a:t>2016/1/27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476702F1-AEFC-49C4-9BB3-3CA39843AF5F}" type="datetime1">
              <a:rPr kumimoji="1" lang="ja-JP" altLang="en-US" smtClean="0"/>
              <a:t>2016/1/27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8" name="コンテンツ プレースホルダ 7"/>
          <p:cNvSpPr>
            <a:spLocks noGrp="1"/>
          </p:cNvSpPr>
          <p:nvPr>
            <p:ph sz="quarter" idx="1"/>
          </p:nvPr>
        </p:nvSpPr>
        <p:spPr>
          <a:xfrm>
            <a:off x="457200" y="1600200"/>
            <a:ext cx="7467600" cy="4873752"/>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4"/>
          </p:nvPr>
        </p:nvSpPr>
        <p:spPr/>
        <p:txBody>
          <a:bodyPr rtlCol="0"/>
          <a:lstStyle/>
          <a:p>
            <a:fld id="{3CEAB542-E90A-4D32-83B4-D2C8859E79ED}" type="datetime1">
              <a:rPr kumimoji="1" lang="ja-JP" altLang="en-US" smtClean="0"/>
              <a:t>2016/1/27</a:t>
            </a:fld>
            <a:endParaRPr kumimoji="1" lang="ja-JP" altLang="en-US"/>
          </a:p>
        </p:txBody>
      </p:sp>
      <p:sp>
        <p:nvSpPr>
          <p:cNvPr id="9" name="スライド番号プレースホルダ 8"/>
          <p:cNvSpPr>
            <a:spLocks noGrp="1"/>
          </p:cNvSpPr>
          <p:nvPr>
            <p:ph type="sldNum" sz="quarter" idx="15"/>
          </p:nvPr>
        </p:nvSpPr>
        <p:spPr/>
        <p:txBody>
          <a:bodyPr rtlCol="0"/>
          <a:lstStyle/>
          <a:p>
            <a:fld id="{D2D8002D-B5B0-4BAC-B1F6-782DDCCE6D9C}" type="slidenum">
              <a:rPr kumimoji="1" lang="ja-JP" altLang="en-US" smtClean="0"/>
              <a:pPr/>
              <a:t>‹#›</a:t>
            </a:fld>
            <a:endParaRPr kumimoji="1" lang="ja-JP" altLang="en-US"/>
          </a:p>
        </p:txBody>
      </p:sp>
      <p:sp>
        <p:nvSpPr>
          <p:cNvPr id="10" name="フッター プレースホルダ 9"/>
          <p:cNvSpPr>
            <a:spLocks noGrp="1"/>
          </p:cNvSpPr>
          <p:nvPr>
            <p:ph type="ftr" sz="quarter" idx="16"/>
          </p:nvPr>
        </p:nvSpPr>
        <p:spPr/>
        <p:txBody>
          <a:bodyPr rtlCol="0"/>
          <a:lstStyle/>
          <a:p>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bwMode="auto">
          <a:xfrm rot="5400000">
            <a:off x="7763256" y="1170432"/>
            <a:ext cx="2286000" cy="381000"/>
          </a:xfrm>
        </p:spPr>
        <p:txBody>
          <a:bodyPr/>
          <a:lstStyle/>
          <a:p>
            <a:fld id="{E82E2E42-D662-4584-907E-4F32094A15FE}" type="datetime1">
              <a:rPr kumimoji="1" lang="ja-JP" altLang="en-US" smtClean="0"/>
              <a:t>2016/1/27</a:t>
            </a:fld>
            <a:endParaRPr kumimoji="1" lang="ja-JP" altLang="en-US"/>
          </a:p>
        </p:txBody>
      </p:sp>
      <p:sp>
        <p:nvSpPr>
          <p:cNvPr id="5" name="フッター プレースホルダ 4"/>
          <p:cNvSpPr>
            <a:spLocks noGrp="1"/>
          </p:cNvSpPr>
          <p:nvPr>
            <p:ph type="ftr" sz="quarter" idx="11"/>
          </p:nvPr>
        </p:nvSpPr>
        <p:spPr bwMode="auto">
          <a:xfrm rot="5400000">
            <a:off x="7077456" y="4178808"/>
            <a:ext cx="3657600" cy="384048"/>
          </a:xfrm>
        </p:spPr>
        <p:txBody>
          <a:bodyPr/>
          <a:lstStyle/>
          <a:p>
            <a:endParaRPr kumimoji="1" lang="ja-JP" altLang="en-US"/>
          </a:p>
        </p:txBody>
      </p:sp>
      <p:sp>
        <p:nvSpPr>
          <p:cNvPr id="9"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円/楕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円/楕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線コネクタ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スライド番号プレースホルダ 5"/>
          <p:cNvSpPr>
            <a:spLocks noGrp="1"/>
          </p:cNvSpPr>
          <p:nvPr>
            <p:ph type="sldNum" sz="quarter" idx="12"/>
          </p:nvPr>
        </p:nvSpPr>
        <p:spPr bwMode="auto">
          <a:xfrm>
            <a:off x="1340616" y="4928702"/>
            <a:ext cx="609600" cy="517524"/>
          </a:xfrm>
        </p:spPr>
        <p:txBody>
          <a:bodyPr/>
          <a:lstStyle/>
          <a:p>
            <a:fld id="{D2D8002D-B5B0-4BAC-B1F6-782DDCCE6D9C}" type="slidenum">
              <a:rPr kumimoji="1" lang="ja-JP" altLang="en-US" smtClean="0"/>
              <a:pPr/>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p>
            <a:fld id="{4C597E47-10E1-4143-A3F3-FA9B48527A09}" type="datetime1">
              <a:rPr kumimoji="1" lang="ja-JP" altLang="en-US" smtClean="0"/>
              <a:t>2016/1/27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
        <p:nvSpPr>
          <p:cNvPr id="9" name="コンテンツ プレースホルダ 8"/>
          <p:cNvSpPr>
            <a:spLocks noGrp="1"/>
          </p:cNvSpPr>
          <p:nvPr>
            <p:ph sz="quarter" idx="1"/>
          </p:nvPr>
        </p:nvSpPr>
        <p:spPr>
          <a:xfrm>
            <a:off x="457200" y="1600200"/>
            <a:ext cx="3657600" cy="45720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 10"/>
          <p:cNvSpPr>
            <a:spLocks noGrp="1"/>
          </p:cNvSpPr>
          <p:nvPr>
            <p:ph sz="quarter" idx="2"/>
          </p:nvPr>
        </p:nvSpPr>
        <p:spPr>
          <a:xfrm>
            <a:off x="4270248" y="1600200"/>
            <a:ext cx="3657600" cy="45720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nchor="b"/>
          <a:lstStyle>
            <a:lvl1pPr>
              <a:defRPr/>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2B0F7505-5184-4BCD-82BF-115E24678E1A}" type="datetime1">
              <a:rPr kumimoji="1" lang="ja-JP" altLang="en-US" smtClean="0"/>
              <a:t>2016/1/27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
        <p:nvSpPr>
          <p:cNvPr id="11" name="コンテンツ プレースホルダ 10"/>
          <p:cNvSpPr>
            <a:spLocks noGrp="1"/>
          </p:cNvSpPr>
          <p:nvPr>
            <p:ph sz="quarter" idx="2"/>
          </p:nvPr>
        </p:nvSpPr>
        <p:spPr>
          <a:xfrm>
            <a:off x="457200" y="2362200"/>
            <a:ext cx="3657600" cy="38862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 12"/>
          <p:cNvSpPr>
            <a:spLocks noGrp="1"/>
          </p:cNvSpPr>
          <p:nvPr>
            <p:ph sz="quarter" idx="4"/>
          </p:nvPr>
        </p:nvSpPr>
        <p:spPr>
          <a:xfrm>
            <a:off x="4371975" y="2362200"/>
            <a:ext cx="3657600" cy="38862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テキスト プレースホル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 テキストの書式設定</a:t>
            </a:r>
          </a:p>
        </p:txBody>
      </p:sp>
      <p:sp>
        <p:nvSpPr>
          <p:cNvPr id="14" name="テキスト プレースホル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6" name="日付プレースホルダ 5"/>
          <p:cNvSpPr>
            <a:spLocks noGrp="1"/>
          </p:cNvSpPr>
          <p:nvPr>
            <p:ph type="dt" sz="half" idx="10"/>
          </p:nvPr>
        </p:nvSpPr>
        <p:spPr/>
        <p:txBody>
          <a:bodyPr rtlCol="0"/>
          <a:lstStyle/>
          <a:p>
            <a:fld id="{41CD5ABD-1521-4D91-B556-F43085A94004}" type="datetime1">
              <a:rPr kumimoji="1" lang="ja-JP" altLang="en-US" smtClean="0"/>
              <a:t>2016/1/27</a:t>
            </a:fld>
            <a:endParaRPr kumimoji="1" lang="ja-JP" altLang="en-US"/>
          </a:p>
        </p:txBody>
      </p:sp>
      <p:sp>
        <p:nvSpPr>
          <p:cNvPr id="7" name="スライド番号プレースホルダ 6"/>
          <p:cNvSpPr>
            <a:spLocks noGrp="1"/>
          </p:cNvSpPr>
          <p:nvPr>
            <p:ph type="sldNum" sz="quarter" idx="11"/>
          </p:nvPr>
        </p:nvSpPr>
        <p:spPr/>
        <p:txBody>
          <a:bodyPr rtlCol="0"/>
          <a:lstStyle/>
          <a:p>
            <a:fld id="{D2D8002D-B5B0-4BAC-B1F6-782DDCCE6D9C}" type="slidenum">
              <a:rPr kumimoji="1" lang="ja-JP" altLang="en-US" smtClean="0"/>
              <a:pPr/>
              <a:t>‹#›</a:t>
            </a:fld>
            <a:endParaRPr kumimoji="1" lang="ja-JP" altLang="en-US"/>
          </a:p>
        </p:txBody>
      </p:sp>
      <p:sp>
        <p:nvSpPr>
          <p:cNvPr id="8" name="フッター プレースホルダ 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9B21A3E-AD4E-40E3-939A-F1C18B62EB21}" type="datetime1">
              <a:rPr kumimoji="1" lang="ja-JP" altLang="en-US" smtClean="0"/>
              <a:t>2016/1/27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1">
        <a:schemeClr val="bg1"/>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タイトル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8" name="直線コネクタ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線コネクタ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線コネクタ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正方形/長方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円/楕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コンテンツ プレースホルダ 17"/>
          <p:cNvSpPr>
            <a:spLocks noGrp="1"/>
          </p:cNvSpPr>
          <p:nvPr>
            <p:ph sz="quarter" idx="1"/>
          </p:nvPr>
        </p:nvSpPr>
        <p:spPr>
          <a:xfrm>
            <a:off x="304800" y="274320"/>
            <a:ext cx="5638800" cy="6327648"/>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1" name="日付プレースホルダ 20"/>
          <p:cNvSpPr>
            <a:spLocks noGrp="1"/>
          </p:cNvSpPr>
          <p:nvPr>
            <p:ph type="dt" sz="half" idx="14"/>
          </p:nvPr>
        </p:nvSpPr>
        <p:spPr/>
        <p:txBody>
          <a:bodyPr rtlCol="0"/>
          <a:lstStyle/>
          <a:p>
            <a:fld id="{C68777E0-2D45-46D5-BCC3-CD9D8BD0445B}" type="datetime1">
              <a:rPr kumimoji="1" lang="ja-JP" altLang="en-US" smtClean="0"/>
              <a:t>2016/1/27</a:t>
            </a:fld>
            <a:endParaRPr kumimoji="1" lang="ja-JP" altLang="en-US"/>
          </a:p>
        </p:txBody>
      </p:sp>
      <p:sp>
        <p:nvSpPr>
          <p:cNvPr id="22" name="スライド番号プレースホルダ 21"/>
          <p:cNvSpPr>
            <a:spLocks noGrp="1"/>
          </p:cNvSpPr>
          <p:nvPr>
            <p:ph type="sldNum" sz="quarter" idx="15"/>
          </p:nvPr>
        </p:nvSpPr>
        <p:spPr/>
        <p:txBody>
          <a:bodyPr rtlCol="0"/>
          <a:lstStyle/>
          <a:p>
            <a:fld id="{D2D8002D-B5B0-4BAC-B1F6-782DDCCE6D9C}" type="slidenum">
              <a:rPr kumimoji="1" lang="ja-JP" altLang="en-US" smtClean="0"/>
              <a:pPr/>
              <a:t>‹#›</a:t>
            </a:fld>
            <a:endParaRPr kumimoji="1" lang="ja-JP" altLang="en-US"/>
          </a:p>
        </p:txBody>
      </p:sp>
      <p:sp>
        <p:nvSpPr>
          <p:cNvPr id="23" name="フッター プレースホルダ 22"/>
          <p:cNvSpPr>
            <a:spLocks noGrp="1"/>
          </p:cNvSpPr>
          <p:nvPr>
            <p:ph type="ftr" sz="quarter" idx="16"/>
          </p:nvPr>
        </p:nvSpPr>
        <p:spPr/>
        <p:txBody>
          <a:bodyPr rtlCol="0"/>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直線コネクタ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円/楕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タイトル 1"/>
          <p:cNvSpPr>
            <a:spLocks noGrp="1"/>
          </p:cNvSpPr>
          <p:nvPr>
            <p:ph type="title"/>
          </p:nvPr>
        </p:nvSpPr>
        <p:spPr>
          <a:xfrm rot="5400000">
            <a:off x="3350133" y="3200400"/>
            <a:ext cx="6309360" cy="457200"/>
          </a:xfrm>
        </p:spPr>
        <p:txBody>
          <a:bodyPr anchor="b"/>
          <a:lstStyle>
            <a:lvl1pPr algn="l">
              <a:buNone/>
              <a:defRPr sz="2000" b="1"/>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ja-JP" altLang="en-US" smtClean="0"/>
              <a:t>マスタ テキストの書式設定</a:t>
            </a:r>
          </a:p>
        </p:txBody>
      </p:sp>
      <p:sp>
        <p:nvSpPr>
          <p:cNvPr id="10" name="直線コネクタ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正方形/長方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線コネクタ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線コネクタ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線コネクタ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付プレースホルダ 16"/>
          <p:cNvSpPr>
            <a:spLocks noGrp="1"/>
          </p:cNvSpPr>
          <p:nvPr>
            <p:ph type="dt" sz="half" idx="10"/>
          </p:nvPr>
        </p:nvSpPr>
        <p:spPr/>
        <p:txBody>
          <a:bodyPr rtlCol="0"/>
          <a:lstStyle/>
          <a:p>
            <a:fld id="{1D09DF2A-1EA7-4171-97AE-3C2FC133497E}" type="datetime1">
              <a:rPr kumimoji="1" lang="ja-JP" altLang="en-US" smtClean="0"/>
              <a:t>2016/1/27</a:t>
            </a:fld>
            <a:endParaRPr kumimoji="1" lang="ja-JP" altLang="en-US"/>
          </a:p>
        </p:txBody>
      </p:sp>
      <p:sp>
        <p:nvSpPr>
          <p:cNvPr id="18" name="スライド番号プレースホルダ 17"/>
          <p:cNvSpPr>
            <a:spLocks noGrp="1"/>
          </p:cNvSpPr>
          <p:nvPr>
            <p:ph type="sldNum" sz="quarter" idx="11"/>
          </p:nvPr>
        </p:nvSpPr>
        <p:spPr/>
        <p:txBody>
          <a:bodyPr rtlCol="0"/>
          <a:lstStyle/>
          <a:p>
            <a:fld id="{D2D8002D-B5B0-4BAC-B1F6-782DDCCE6D9C}" type="slidenum">
              <a:rPr kumimoji="1" lang="ja-JP" altLang="en-US" smtClean="0"/>
              <a:pPr/>
              <a:t>‹#›</a:t>
            </a:fld>
            <a:endParaRPr kumimoji="1" lang="ja-JP" altLang="en-US"/>
          </a:p>
        </p:txBody>
      </p:sp>
      <p:sp>
        <p:nvSpPr>
          <p:cNvPr id="21" name="フッター プレースホルダ 20"/>
          <p:cNvSpPr>
            <a:spLocks noGrp="1"/>
          </p:cNvSpPr>
          <p:nvPr>
            <p:ph type="ftr" sz="quarter" idx="12"/>
          </p:nvPr>
        </p:nvSpPr>
        <p:spPr/>
        <p:txBody>
          <a:bodyPr rtlCol="0"/>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タイトル プレースホルダ 21"/>
          <p:cNvSpPr>
            <a:spLocks noGrp="1"/>
          </p:cNvSpPr>
          <p:nvPr>
            <p:ph type="title"/>
          </p:nvPr>
        </p:nvSpPr>
        <p:spPr>
          <a:xfrm>
            <a:off x="457200" y="274638"/>
            <a:ext cx="7467600" cy="1143000"/>
          </a:xfrm>
          <a:prstGeom prst="rect">
            <a:avLst/>
          </a:prstGeom>
        </p:spPr>
        <p:txBody>
          <a:bodyPr vert="horz" anchor="b">
            <a:normAutofit/>
          </a:bodyPr>
          <a:lstStyle/>
          <a:p>
            <a:r>
              <a:rPr kumimoji="0" lang="ja-JP" altLang="en-US" smtClean="0"/>
              <a:t>マスタ タイトルの書式設定</a:t>
            </a:r>
            <a:endParaRPr kumimoji="0" lang="en-US"/>
          </a:p>
        </p:txBody>
      </p:sp>
      <p:sp>
        <p:nvSpPr>
          <p:cNvPr id="13" name="テキスト プレースホルダ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1E4C25B-B6E1-484D-818A-CC56DC8DB804}" type="datetime1">
              <a:rPr kumimoji="1" lang="ja-JP" altLang="en-US" smtClean="0"/>
              <a:t>2016/1/27</a:t>
            </a:fld>
            <a:endParaRPr kumimoji="1" lang="ja-JP" altLang="en-US"/>
          </a:p>
        </p:txBody>
      </p:sp>
      <p:sp>
        <p:nvSpPr>
          <p:cNvPr id="3" name="フッター プレースホルダ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kumimoji="1" lang="ja-JP" altLang="en-US"/>
          </a:p>
        </p:txBody>
      </p:sp>
      <p:sp>
        <p:nvSpPr>
          <p:cNvPr id="7" name="直線コネクタ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円/楕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スライド番号プレースホルダ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2D8002D-B5B0-4BAC-B1F6-782DDCCE6D9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1"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R4C1:R7C4" TargetMode="Externa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3"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9" TargetMode="Externa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3"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2" TargetMode="Externa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0.emf"/><Relationship Id="rId5"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3" TargetMode="Externa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3"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5" TargetMode="Externa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1.emf"/></Relationships>
</file>

<file path=ppt/slides/_rels/slide15.xml.rels><?xml version="1.0" encoding="UTF-8" standalone="yes"?>
<Relationships xmlns="http://schemas.openxmlformats.org/package/2006/relationships"><Relationship Id="rId3"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7" TargetMode="Externa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3.emf"/><Relationship Id="rId5"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8" TargetMode="External"/><Relationship Id="rId4" Type="http://schemas.openxmlformats.org/officeDocument/2006/relationships/image" Target="../media/image12.emf"/></Relationships>
</file>

<file path=ppt/slides/_rels/slide16.xml.rels><?xml version="1.0" encoding="UTF-8" standalone="yes"?>
<Relationships xmlns="http://schemas.openxmlformats.org/package/2006/relationships"><Relationship Id="rId3" Type="http://schemas.openxmlformats.org/officeDocument/2006/relationships/oleObject" Target="file:///\\APZR002C\OA-fc0019$\&#12518;&#12540;&#12470;&#20316;&#26989;&#29992;&#12501;&#12457;&#12523;&#12480;\01%20&#24863;&#26579;&#30151;&#12464;&#12523;&#12540;&#12503;\003&#12288;&#21463;&#22065;\&#21463;&#22065;&#38306;&#20418;\27&#24180;&#24230;&#20998;\STD&#12469;&#12540;&#12505;&#12452;&#12521;&#12531;&#12473;&#30740;&#31350;&#29677;&#65288;&#32048;&#20117;&#65289;\&#65331;&#65332;&#65316;&#29677;&#12513;&#12540;&#12523;\&#9733;&#20844;&#34886;&#34907;&#29983;&#24773;&#22577;&#30740;&#31350;&#21332;&#35696;&#20250;\1_29&#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11" TargetMode="Externa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4.emf"/></Relationships>
</file>

<file path=ppt/slides/_rels/slide17.xml.rels><?xml version="1.0" encoding="UTF-8" standalone="yes"?>
<Relationships xmlns="http://schemas.openxmlformats.org/package/2006/relationships"><Relationship Id="rId3" Type="http://schemas.openxmlformats.org/officeDocument/2006/relationships/oleObject" Target="file:///\\APZR002C\OA-fc0019$\&#12518;&#12540;&#12470;&#20316;&#26989;&#29992;&#12501;&#12457;&#12523;&#12480;\01%20&#24863;&#26579;&#30151;&#12464;&#12523;&#12540;&#12503;\003&#12288;&#21463;&#22065;\&#21463;&#22065;&#38306;&#20418;\27&#24180;&#24230;&#20998;\STD&#12469;&#12540;&#12505;&#12452;&#12521;&#12531;&#12473;&#30740;&#31350;&#29677;&#65288;&#32048;&#20117;&#65289;\&#65331;&#65332;&#65316;&#29677;&#12513;&#12540;&#12523;\&#9733;&#20844;&#34886;&#34907;&#29983;&#24773;&#22577;&#30740;&#31350;&#21332;&#35696;&#20250;\1_29&#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6" TargetMode="External"/><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6.emf"/><Relationship Id="rId5" Type="http://schemas.openxmlformats.org/officeDocument/2006/relationships/oleObject" Target="file:///\\APZR002C\OA-fc0019$\&#12518;&#12540;&#12470;&#20316;&#26989;&#29992;&#12501;&#12457;&#12523;&#12480;\01%20&#24863;&#26579;&#30151;&#12464;&#12523;&#12540;&#12503;\003&#12288;&#21463;&#22065;\&#21463;&#22065;&#38306;&#20418;\27&#24180;&#24230;&#20998;\STD&#12469;&#12540;&#12505;&#12452;&#12521;&#12531;&#12473;&#30740;&#31350;&#29677;&#65288;&#32048;&#20117;&#65289;\&#65331;&#65332;&#65316;&#29677;&#12513;&#12540;&#12523;\&#9733;&#20844;&#34886;&#34907;&#29983;&#24773;&#22577;&#30740;&#31350;&#21332;&#35696;&#20250;\1_29&#30330;&#34920;\&#12304;&#12503;&#12524;&#12476;&#12531;&#29992;&#12305;&#26757;&#27602;&#30330;&#29983;&#21205;&#21521;&#12395;&#12388;&#12356;&#12390;&#65288;2008&#65374;2015&#24180;&#65289;.xlsx!2015&#35443;&#32048;&#25552;&#20986;&#29992;!%5b&#12304;&#12503;&#12524;&#12476;&#12531;&#29992;&#12305;&#26757;&#27602;&#30330;&#29983;&#21205;&#21521;&#12395;&#12388;&#12356;&#12390;&#65288;2008&#65374;2015&#24180;&#65289;.xlsx%5d2015&#35443;&#32048;&#25552;&#20986;&#29992;%20&#12464;&#12521;&#12501;%2010" TargetMode="External"/><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3" Type="http://schemas.openxmlformats.org/officeDocument/2006/relationships/oleObject" Target="file:///C:\Users\HOSOI\Desktop\&#20181;&#20107;\20160129&#26757;&#27602;&#30330;&#34920;\&#12304;&#12503;&#12524;&#12476;&#12531;&#29992;&#12305;&#26757;&#27602;&#30330;&#29983;&#21205;&#21521;&#12395;&#12388;&#12356;&#12390;&#65288;2008&#65374;2015&#24180;&#65289;.xlsx!2015&#35443;&#32048;&#25552;&#20986;&#29992;!R60C1:R62C4" TargetMode="External"/><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17.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file:///C:\Users\HOSOI\Desktop\&#20181;&#20107;\20160129&#26757;&#27602;&#30330;&#34920;\&#12304;&#12503;&#12524;&#12476;&#12531;&#29992;&#12305;&#26757;&#27602;&#30330;&#29983;&#21205;&#21521;&#12395;&#12388;&#12356;&#12390;&#65288;2008&#65374;2015&#24180;&#65289;.xlsx!2015&#24180;&#12414;&#12391;&#24180;&#21029;&#24615;&#21029;&#25512;&#31227;!%5b&#12304;&#12503;&#12524;&#12476;&#12531;&#29992;&#12305;&#26757;&#27602;&#30330;&#29983;&#21205;&#21521;&#12395;&#12388;&#12356;&#12390;&#65288;2008&#65374;2015&#24180;&#65289;.xlsx%5d2015&#24180;&#12414;&#12391;&#24180;&#21029;&#24615;&#21029;&#25512;&#31227;%20&#12464;&#12521;&#12501;%201"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oleObject" Target="file:///C:\Users\HOSOI\Desktop\&#20181;&#20107;\20160129&#26757;&#27602;&#30330;&#34920;\&#26757;&#27602;&#30330;&#29983;&#21205;&#21521;&#12395;&#12388;&#12356;&#12390;&#65288;2008&#65374;2015&#24180;&#65289;.xlsx!2015&#24180;&#12414;&#12391;&#24180;&#21029;&#24615;&#21029;&#25512;&#31227;!%5b&#26757;&#27602;&#30330;&#29983;&#21205;&#21521;&#12395;&#12388;&#12356;&#12390;&#65288;2008&#65374;2015&#24180;&#65289;.xlsx%5d2015&#24180;&#12414;&#12391;&#24180;&#21029;&#24615;&#21029;&#25512;&#31227;%20&#12464;&#12521;&#12501;%202"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oleObject" Target="file:///C:\Users\HOSOI\Desktop\&#20181;&#20107;\20160129&#26757;&#27602;&#30330;&#34920;\&#26757;&#27602;&#30330;&#29983;&#21205;&#21521;&#12395;&#12388;&#12356;&#12390;&#65288;2008&#65374;2015&#24180;&#65289;.xlsx!2015&#24180;&#12414;&#12391;&#24180;&#21029;&#24615;&#21029;&#25512;&#31227;!%5b&#26757;&#27602;&#30330;&#29983;&#21205;&#21521;&#12395;&#12388;&#12356;&#12390;&#65288;2008&#65374;2015&#24180;&#65289;.xlsx%5d2015&#24180;&#12414;&#12391;&#24180;&#21029;&#24615;&#21029;&#25512;&#31227;%20&#12464;&#12521;&#12501;%205" TargetMode="Externa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907704" y="836712"/>
            <a:ext cx="7056784" cy="2686450"/>
          </a:xfrm>
        </p:spPr>
        <p:txBody>
          <a:bodyPr>
            <a:noAutofit/>
          </a:bodyPr>
          <a:lstStyle/>
          <a:p>
            <a:r>
              <a:rPr lang="ja-JP" altLang="ja-JP" sz="5400" b="0" dirty="0" smtClean="0"/>
              <a:t>大阪市における梅毒の</a:t>
            </a:r>
            <a:r>
              <a:rPr lang="en-US" altLang="ja-JP" sz="5400" b="0" dirty="0" smtClean="0"/>
              <a:t/>
            </a:r>
            <a:br>
              <a:rPr lang="en-US" altLang="ja-JP" sz="5400" b="0" dirty="0" smtClean="0"/>
            </a:br>
            <a:r>
              <a:rPr lang="ja-JP" altLang="ja-JP" sz="5400" b="0" dirty="0" smtClean="0"/>
              <a:t>発生動向と取り組み</a:t>
            </a:r>
            <a:br>
              <a:rPr lang="ja-JP" altLang="ja-JP" sz="5400" b="0" dirty="0" smtClean="0"/>
            </a:br>
            <a:endParaRPr kumimoji="1" lang="ja-JP" altLang="en-US" sz="5400" b="0" dirty="0"/>
          </a:p>
        </p:txBody>
      </p:sp>
      <p:sp>
        <p:nvSpPr>
          <p:cNvPr id="3" name="サブタイトル 2"/>
          <p:cNvSpPr>
            <a:spLocks noGrp="1"/>
          </p:cNvSpPr>
          <p:nvPr>
            <p:ph type="subTitle" idx="1"/>
          </p:nvPr>
        </p:nvSpPr>
        <p:spPr>
          <a:xfrm>
            <a:off x="2286000" y="3717032"/>
            <a:ext cx="6750496" cy="2657890"/>
          </a:xfrm>
        </p:spPr>
        <p:txBody>
          <a:bodyPr>
            <a:normAutofit/>
          </a:bodyPr>
          <a:lstStyle/>
          <a:p>
            <a:r>
              <a:rPr lang="ja-JP" altLang="ja-JP" sz="2400" dirty="0" smtClean="0">
                <a:solidFill>
                  <a:schemeClr val="tx1"/>
                </a:solidFill>
              </a:rPr>
              <a:t>細井舞子</a:t>
            </a:r>
            <a:r>
              <a:rPr lang="ja-JP" altLang="ja-JP" sz="2400" baseline="30000" dirty="0" smtClean="0">
                <a:solidFill>
                  <a:schemeClr val="tx1"/>
                </a:solidFill>
              </a:rPr>
              <a:t>１</a:t>
            </a:r>
            <a:r>
              <a:rPr lang="ja-JP" altLang="ja-JP" sz="2400" dirty="0" smtClean="0">
                <a:solidFill>
                  <a:schemeClr val="tx1"/>
                </a:solidFill>
              </a:rPr>
              <a:t>、松本健二</a:t>
            </a:r>
            <a:r>
              <a:rPr lang="ja-JP" altLang="ja-JP" sz="2400" baseline="30000" dirty="0" smtClean="0">
                <a:solidFill>
                  <a:schemeClr val="tx1"/>
                </a:solidFill>
              </a:rPr>
              <a:t>１</a:t>
            </a:r>
            <a:r>
              <a:rPr lang="ja-JP" altLang="ja-JP" sz="2400" dirty="0" smtClean="0">
                <a:solidFill>
                  <a:schemeClr val="tx1"/>
                </a:solidFill>
              </a:rPr>
              <a:t>、高野つる代</a:t>
            </a:r>
            <a:r>
              <a:rPr lang="ja-JP" altLang="ja-JP" sz="2400" baseline="30000" dirty="0" smtClean="0">
                <a:solidFill>
                  <a:schemeClr val="tx1"/>
                </a:solidFill>
              </a:rPr>
              <a:t>２</a:t>
            </a:r>
            <a:r>
              <a:rPr lang="ja-JP" altLang="ja-JP" sz="2400" dirty="0" smtClean="0">
                <a:solidFill>
                  <a:schemeClr val="tx1"/>
                </a:solidFill>
              </a:rPr>
              <a:t>、金谷泰宏</a:t>
            </a:r>
            <a:r>
              <a:rPr lang="ja-JP" altLang="ja-JP" sz="2400" baseline="30000" dirty="0" smtClean="0">
                <a:solidFill>
                  <a:schemeClr val="tx1"/>
                </a:solidFill>
              </a:rPr>
              <a:t>３</a:t>
            </a:r>
            <a:r>
              <a:rPr lang="ja-JP" altLang="ja-JP" sz="2400" dirty="0" smtClean="0">
                <a:solidFill>
                  <a:schemeClr val="tx1"/>
                </a:solidFill>
              </a:rPr>
              <a:t>、尾本由美子</a:t>
            </a:r>
            <a:r>
              <a:rPr lang="ja-JP" altLang="ja-JP" sz="2400" baseline="30000" dirty="0" smtClean="0">
                <a:solidFill>
                  <a:schemeClr val="tx1"/>
                </a:solidFill>
              </a:rPr>
              <a:t>４</a:t>
            </a:r>
            <a:r>
              <a:rPr lang="ja-JP" altLang="ja-JP" sz="2400" dirty="0" smtClean="0">
                <a:solidFill>
                  <a:schemeClr val="tx1"/>
                </a:solidFill>
              </a:rPr>
              <a:t>、川畑拓也</a:t>
            </a:r>
            <a:r>
              <a:rPr lang="ja-JP" altLang="ja-JP" sz="2400" baseline="30000" dirty="0" smtClean="0">
                <a:solidFill>
                  <a:schemeClr val="tx1"/>
                </a:solidFill>
              </a:rPr>
              <a:t>５</a:t>
            </a:r>
            <a:r>
              <a:rPr lang="ja-JP" altLang="ja-JP" sz="2400" dirty="0" smtClean="0">
                <a:solidFill>
                  <a:schemeClr val="tx1"/>
                </a:solidFill>
              </a:rPr>
              <a:t>、砂川富正</a:t>
            </a:r>
            <a:r>
              <a:rPr lang="ja-JP" altLang="ja-JP" sz="2400" baseline="30000" dirty="0" smtClean="0">
                <a:solidFill>
                  <a:schemeClr val="tx1"/>
                </a:solidFill>
              </a:rPr>
              <a:t>６</a:t>
            </a:r>
            <a:r>
              <a:rPr lang="ja-JP" altLang="ja-JP" sz="2400" dirty="0" smtClean="0">
                <a:solidFill>
                  <a:schemeClr val="tx1"/>
                </a:solidFill>
              </a:rPr>
              <a:t>、中瀬克己</a:t>
            </a:r>
            <a:r>
              <a:rPr lang="ja-JP" altLang="ja-JP" sz="2400" baseline="30000" dirty="0" smtClean="0">
                <a:solidFill>
                  <a:schemeClr val="tx1"/>
                </a:solidFill>
              </a:rPr>
              <a:t>７</a:t>
            </a:r>
            <a:endParaRPr lang="en-US" altLang="ja-JP" sz="2400" baseline="30000" dirty="0" smtClean="0">
              <a:solidFill>
                <a:schemeClr val="tx1"/>
              </a:solidFill>
            </a:endParaRPr>
          </a:p>
          <a:p>
            <a:endParaRPr kumimoji="1" lang="en-US" altLang="ja-JP" baseline="30000" dirty="0" smtClean="0">
              <a:solidFill>
                <a:schemeClr val="tx1"/>
              </a:solidFill>
            </a:endParaRPr>
          </a:p>
          <a:p>
            <a:r>
              <a:rPr lang="ja-JP" altLang="ja-JP" sz="1500" b="0" dirty="0" smtClean="0">
                <a:solidFill>
                  <a:schemeClr val="tx1"/>
                </a:solidFill>
              </a:rPr>
              <a:t>１　大阪市保健所、２　横浜市旭区福祉保健センター（元横浜市衛生研究所）、</a:t>
            </a:r>
          </a:p>
          <a:p>
            <a:r>
              <a:rPr lang="ja-JP" altLang="ja-JP" sz="1500" b="0" dirty="0" smtClean="0">
                <a:solidFill>
                  <a:schemeClr val="tx1"/>
                </a:solidFill>
              </a:rPr>
              <a:t>３　国立保健医療科学院、４　東京都豊島区保健所、５　大阪府立公衆衛生研究所、</a:t>
            </a:r>
          </a:p>
          <a:p>
            <a:r>
              <a:rPr lang="ja-JP" altLang="ja-JP" sz="1500" b="0" dirty="0" smtClean="0">
                <a:solidFill>
                  <a:schemeClr val="tx1"/>
                </a:solidFill>
              </a:rPr>
              <a:t>６　国立感染症研究所、７　岡山大学</a:t>
            </a:r>
            <a:endParaRPr kumimoji="1" lang="ja-JP" altLang="en-US" sz="1500" b="0" dirty="0">
              <a:solidFill>
                <a:schemeClr val="tx1"/>
              </a:solidFill>
            </a:endParaRPr>
          </a:p>
        </p:txBody>
      </p:sp>
      <p:sp>
        <p:nvSpPr>
          <p:cNvPr id="4" name="テキスト ボックス 3"/>
          <p:cNvSpPr txBox="1"/>
          <p:nvPr/>
        </p:nvSpPr>
        <p:spPr>
          <a:xfrm>
            <a:off x="4139952" y="282610"/>
            <a:ext cx="4320480" cy="584775"/>
          </a:xfrm>
          <a:prstGeom prst="rect">
            <a:avLst/>
          </a:prstGeom>
          <a:noFill/>
        </p:spPr>
        <p:txBody>
          <a:bodyPr wrap="square" rtlCol="0">
            <a:spAutoFit/>
          </a:bodyPr>
          <a:lstStyle/>
          <a:p>
            <a:pPr algn="r"/>
            <a:r>
              <a:rPr kumimoji="1" lang="ja-JP" altLang="en-US" sz="1600" dirty="0" smtClean="0"/>
              <a:t>第</a:t>
            </a:r>
            <a:r>
              <a:rPr kumimoji="1" lang="en-US" altLang="ja-JP" sz="1600" dirty="0" smtClean="0"/>
              <a:t>29</a:t>
            </a:r>
            <a:r>
              <a:rPr kumimoji="1" lang="ja-JP" altLang="en-US" sz="1600" dirty="0" smtClean="0"/>
              <a:t>回公衆衛生情報研究協議会総会・研究会</a:t>
            </a:r>
            <a:endParaRPr kumimoji="1" lang="en-US" altLang="ja-JP" sz="1600" dirty="0" smtClean="0"/>
          </a:p>
          <a:p>
            <a:pPr algn="r"/>
            <a:r>
              <a:rPr kumimoji="1" lang="ja-JP" altLang="en-US" sz="1600" dirty="0" smtClean="0"/>
              <a:t>平成</a:t>
            </a:r>
            <a:r>
              <a:rPr kumimoji="1" lang="en-US" altLang="ja-JP" sz="1600" dirty="0" smtClean="0"/>
              <a:t>28</a:t>
            </a:r>
            <a:r>
              <a:rPr kumimoji="1" lang="ja-JP" altLang="en-US" sz="1600" dirty="0" smtClean="0"/>
              <a:t>年</a:t>
            </a:r>
            <a:r>
              <a:rPr kumimoji="1" lang="en-US" altLang="ja-JP" sz="1600" dirty="0" smtClean="0"/>
              <a:t>1</a:t>
            </a:r>
            <a:r>
              <a:rPr kumimoji="1" lang="ja-JP" altLang="en-US" sz="1600" dirty="0" smtClean="0"/>
              <a:t>月</a:t>
            </a:r>
            <a:r>
              <a:rPr kumimoji="1" lang="en-US" altLang="ja-JP" sz="1600" dirty="0" smtClean="0"/>
              <a:t>29</a:t>
            </a:r>
            <a:r>
              <a:rPr kumimoji="1" lang="ja-JP" altLang="en-US" sz="1600" dirty="0" smtClean="0"/>
              <a:t>日　国立保健医療科学院</a:t>
            </a:r>
            <a:endParaRPr kumimoji="1" lang="ja-JP" alt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結果（</a:t>
            </a:r>
            <a:r>
              <a:rPr lang="en-US" altLang="ja-JP" sz="4800" dirty="0"/>
              <a:t>2015</a:t>
            </a:r>
            <a:r>
              <a:rPr lang="ja-JP" altLang="en-US" sz="4800" dirty="0" smtClean="0"/>
              <a:t>年）</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pPr>
              <a:buNone/>
            </a:pPr>
            <a:endParaRPr kumimoji="1" lang="ja-JP" altLang="en-US" sz="3600" dirty="0"/>
          </a:p>
        </p:txBody>
      </p:sp>
      <p:sp>
        <p:nvSpPr>
          <p:cNvPr id="6" name="コンテンツ プレースホルダ 2"/>
          <p:cNvSpPr txBox="1">
            <a:spLocks/>
          </p:cNvSpPr>
          <p:nvPr/>
        </p:nvSpPr>
        <p:spPr>
          <a:xfrm>
            <a:off x="609600" y="1752600"/>
            <a:ext cx="7467600" cy="4873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　</a:t>
            </a:r>
            <a:endParaRPr kumimoji="1" lang="ja-JP" alt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スライド番号プレースホルダ 6"/>
          <p:cNvSpPr>
            <a:spLocks noGrp="1"/>
          </p:cNvSpPr>
          <p:nvPr>
            <p:ph type="sldNum" sz="quarter" idx="15"/>
          </p:nvPr>
        </p:nvSpPr>
        <p:spPr/>
        <p:txBody>
          <a:bodyPr/>
          <a:lstStyle/>
          <a:p>
            <a:fld id="{D2D8002D-B5B0-4BAC-B1F6-782DDCCE6D9C}" type="slidenum">
              <a:rPr kumimoji="1" lang="ja-JP" altLang="en-US" smtClean="0"/>
              <a:pPr/>
              <a:t>10</a:t>
            </a:fld>
            <a:endParaRPr kumimoji="1" lang="ja-JP" altLang="en-US"/>
          </a:p>
        </p:txBody>
      </p:sp>
      <p:pic>
        <p:nvPicPr>
          <p:cNvPr id="8" name="Picture 2" descr="C:\Users\i4920977\Desktop\char-iya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6084" y="2996952"/>
            <a:ext cx="1222375"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Users\i4920977\Desktop\char-nowcch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9459" y="2854077"/>
            <a:ext cx="79216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男女別届出数及び割合</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11</a:t>
            </a:fld>
            <a:endParaRPr kumimoji="1" lang="ja-JP" altLang="en-US"/>
          </a:p>
        </p:txBody>
      </p:sp>
      <p:graphicFrame>
        <p:nvGraphicFramePr>
          <p:cNvPr id="21506" name="Object 2"/>
          <p:cNvGraphicFramePr>
            <a:graphicFrameLocks noChangeAspect="1"/>
          </p:cNvGraphicFramePr>
          <p:nvPr>
            <p:extLst>
              <p:ext uri="{D42A27DB-BD31-4B8C-83A1-F6EECF244321}">
                <p14:modId xmlns:p14="http://schemas.microsoft.com/office/powerpoint/2010/main" val="1450467814"/>
              </p:ext>
            </p:extLst>
          </p:nvPr>
        </p:nvGraphicFramePr>
        <p:xfrm>
          <a:off x="395536" y="1844824"/>
          <a:ext cx="7784728" cy="3775871"/>
        </p:xfrm>
        <a:graphic>
          <a:graphicData uri="http://schemas.openxmlformats.org/presentationml/2006/ole">
            <mc:AlternateContent xmlns:mc="http://schemas.openxmlformats.org/markup-compatibility/2006">
              <mc:Choice xmlns:v="urn:schemas-microsoft-com:vml" Requires="v">
                <p:oleObj spid="_x0000_s21539" name="ワークシート" r:id="rId3" imgW="3162357" imgH="1533493" progId="Excel.Sheet.12">
                  <p:link updateAutomatic="1"/>
                </p:oleObj>
              </mc:Choice>
              <mc:Fallback>
                <p:oleObj name="ワークシート" r:id="rId3" imgW="3162357" imgH="1533493" progId="Excel.Sheet.12">
                  <p:link updateAutomatic="1"/>
                  <p:pic>
                    <p:nvPicPr>
                      <p:cNvPr id="0" name="Picture 2"/>
                      <p:cNvPicPr>
                        <a:picLocks noChangeAspect="1" noChangeArrowheads="1"/>
                      </p:cNvPicPr>
                      <p:nvPr/>
                    </p:nvPicPr>
                    <p:blipFill>
                      <a:blip r:embed="rId4"/>
                      <a:srcRect/>
                      <a:stretch>
                        <a:fillRect/>
                      </a:stretch>
                    </p:blipFill>
                    <p:spPr bwMode="auto">
                      <a:xfrm>
                        <a:off x="395536" y="1844824"/>
                        <a:ext cx="7784728" cy="3775871"/>
                      </a:xfrm>
                      <a:prstGeom prst="rect">
                        <a:avLst/>
                      </a:prstGeom>
                      <a:noFill/>
                      <a:ln>
                        <a:noFill/>
                      </a:ln>
                      <a:effec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363272" cy="1143000"/>
          </a:xfrm>
        </p:spPr>
        <p:txBody>
          <a:bodyPr>
            <a:normAutofit/>
          </a:bodyPr>
          <a:lstStyle/>
          <a:p>
            <a:r>
              <a:rPr lang="ja-JP" altLang="en-US" sz="4800" dirty="0" smtClean="0"/>
              <a:t>感染経路別割合（全体）　</a:t>
            </a:r>
            <a:r>
              <a:rPr lang="en-US" altLang="ja-JP" sz="4800" dirty="0" smtClean="0"/>
              <a:t>n=252</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12</a:t>
            </a:fld>
            <a:endParaRPr kumimoji="1" lang="ja-JP" altLang="en-US"/>
          </a:p>
        </p:txBody>
      </p:sp>
      <p:graphicFrame>
        <p:nvGraphicFramePr>
          <p:cNvPr id="38916" name="Object 4"/>
          <p:cNvGraphicFramePr>
            <a:graphicFrameLocks noChangeAspect="1"/>
          </p:cNvGraphicFramePr>
          <p:nvPr>
            <p:extLst>
              <p:ext uri="{D42A27DB-BD31-4B8C-83A1-F6EECF244321}">
                <p14:modId xmlns:p14="http://schemas.microsoft.com/office/powerpoint/2010/main" val="4001071120"/>
              </p:ext>
            </p:extLst>
          </p:nvPr>
        </p:nvGraphicFramePr>
        <p:xfrm>
          <a:off x="755576" y="2060848"/>
          <a:ext cx="7277100" cy="3694113"/>
        </p:xfrm>
        <a:graphic>
          <a:graphicData uri="http://schemas.openxmlformats.org/presentationml/2006/ole">
            <mc:AlternateContent xmlns:mc="http://schemas.openxmlformats.org/markup-compatibility/2006">
              <mc:Choice xmlns:v="urn:schemas-microsoft-com:vml" Requires="v">
                <p:oleObj spid="_x0000_s38950" name="ワークシート" r:id="rId3" imgW="3000393" imgH="1524045" progId="Excel.Sheet.12">
                  <p:link updateAutomatic="1"/>
                </p:oleObj>
              </mc:Choice>
              <mc:Fallback>
                <p:oleObj name="ワークシート" r:id="rId3" imgW="3000393" imgH="1524045" progId="Excel.Sheet.12">
                  <p:link updateAutomatic="1"/>
                  <p:pic>
                    <p:nvPicPr>
                      <p:cNvPr id="0" name="Picture 4"/>
                      <p:cNvPicPr>
                        <a:picLocks noChangeAspect="1" noChangeArrowheads="1"/>
                      </p:cNvPicPr>
                      <p:nvPr/>
                    </p:nvPicPr>
                    <p:blipFill>
                      <a:blip r:embed="rId4"/>
                      <a:srcRect/>
                      <a:stretch>
                        <a:fillRect/>
                      </a:stretch>
                    </p:blipFill>
                    <p:spPr bwMode="auto">
                      <a:xfrm>
                        <a:off x="755576" y="2060848"/>
                        <a:ext cx="7277100" cy="369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8820472" cy="1143000"/>
          </a:xfrm>
        </p:spPr>
        <p:txBody>
          <a:bodyPr>
            <a:normAutofit/>
          </a:bodyPr>
          <a:lstStyle/>
          <a:p>
            <a:r>
              <a:rPr lang="ja-JP" altLang="en-US" sz="4800" dirty="0" smtClean="0"/>
              <a:t>感染経路別割合（男女別）</a:t>
            </a:r>
            <a:endParaRPr kumimoji="1" lang="ja-JP" altLang="en-US" sz="4800" dirty="0"/>
          </a:p>
        </p:txBody>
      </p:sp>
      <p:sp>
        <p:nvSpPr>
          <p:cNvPr id="3" name="コンテンツ プレースホルダ 2"/>
          <p:cNvSpPr>
            <a:spLocks noGrp="1"/>
          </p:cNvSpPr>
          <p:nvPr>
            <p:ph sz="quarter" idx="1"/>
          </p:nvPr>
        </p:nvSpPr>
        <p:spPr>
          <a:xfrm>
            <a:off x="457200" y="1600200"/>
            <a:ext cx="3754760" cy="4873752"/>
          </a:xfrm>
        </p:spPr>
        <p:txBody>
          <a:bodyPr>
            <a:normAutofit/>
          </a:bodyPr>
          <a:lstStyle/>
          <a:p>
            <a:endParaRPr lang="en-US" altLang="ja-JP" sz="3600" dirty="0" smtClean="0"/>
          </a:p>
          <a:p>
            <a:r>
              <a:rPr lang="ja-JP" altLang="en-US" sz="3600" dirty="0" smtClean="0"/>
              <a:t>男性　</a:t>
            </a:r>
            <a:r>
              <a:rPr lang="en-US" altLang="ja-JP" sz="3600" dirty="0" smtClean="0"/>
              <a:t>n=185</a:t>
            </a:r>
            <a:r>
              <a:rPr lang="ja-JP" altLang="en-US" sz="3600" dirty="0" smtClean="0"/>
              <a:t>　　　　　　　　</a:t>
            </a:r>
            <a:endParaRPr kumimoji="1" lang="ja-JP" altLang="en-US" sz="36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13</a:t>
            </a:fld>
            <a:endParaRPr kumimoji="1" lang="ja-JP" altLang="en-US"/>
          </a:p>
        </p:txBody>
      </p:sp>
      <p:sp>
        <p:nvSpPr>
          <p:cNvPr id="15" name="コンテンツ プレースホルダ 2"/>
          <p:cNvSpPr txBox="1">
            <a:spLocks/>
          </p:cNvSpPr>
          <p:nvPr/>
        </p:nvSpPr>
        <p:spPr>
          <a:xfrm>
            <a:off x="4499992" y="1556792"/>
            <a:ext cx="3754760" cy="4873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lang="en-US" altLang="ja-JP" sz="3600" dirty="0" smtClean="0"/>
          </a:p>
          <a:p>
            <a:pPr marL="274320" lvl="0" indent="-274320">
              <a:spcBef>
                <a:spcPts val="600"/>
              </a:spcBef>
              <a:buClr>
                <a:schemeClr val="accent1"/>
              </a:buClr>
              <a:buSzPct val="70000"/>
              <a:buFont typeface="Wingdings"/>
              <a:buChar char=""/>
              <a:defRPr/>
            </a:pPr>
            <a:r>
              <a:rPr lang="ja-JP" altLang="en-US" sz="3600" dirty="0" smtClean="0"/>
              <a:t>女</a:t>
            </a: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性　</a:t>
            </a:r>
            <a:r>
              <a:rPr lang="en-US" altLang="ja-JP" sz="3600" dirty="0"/>
              <a:t> </a:t>
            </a:r>
            <a:r>
              <a:rPr lang="en-US" altLang="ja-JP" sz="3600" dirty="0" smtClean="0"/>
              <a:t>n=67</a:t>
            </a: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　　　　　　　　</a:t>
            </a:r>
            <a:endParaRPr kumimoji="1" lang="ja-JP" altLang="en-US" sz="3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39944" name="Object 8"/>
          <p:cNvGraphicFramePr>
            <a:graphicFrameLocks noChangeAspect="1"/>
          </p:cNvGraphicFramePr>
          <p:nvPr>
            <p:extLst>
              <p:ext uri="{D42A27DB-BD31-4B8C-83A1-F6EECF244321}">
                <p14:modId xmlns:p14="http://schemas.microsoft.com/office/powerpoint/2010/main" val="2785858902"/>
              </p:ext>
            </p:extLst>
          </p:nvPr>
        </p:nvGraphicFramePr>
        <p:xfrm>
          <a:off x="5226" y="3284984"/>
          <a:ext cx="4621213" cy="2347912"/>
        </p:xfrm>
        <a:graphic>
          <a:graphicData uri="http://schemas.openxmlformats.org/presentationml/2006/ole">
            <mc:AlternateContent xmlns:mc="http://schemas.openxmlformats.org/markup-compatibility/2006">
              <mc:Choice xmlns:v="urn:schemas-microsoft-com:vml" Requires="v">
                <p:oleObj spid="_x0000_s40012" name="ワークシート" r:id="rId3" imgW="3000393" imgH="1524045" progId="Excel.Sheet.12">
                  <p:link updateAutomatic="1"/>
                </p:oleObj>
              </mc:Choice>
              <mc:Fallback>
                <p:oleObj name="ワークシート" r:id="rId3" imgW="3000393" imgH="1524045" progId="Excel.Sheet.12">
                  <p:link updateAutomatic="1"/>
                  <p:pic>
                    <p:nvPicPr>
                      <p:cNvPr id="0" name="Picture 8"/>
                      <p:cNvPicPr>
                        <a:picLocks noChangeAspect="1" noChangeArrowheads="1"/>
                      </p:cNvPicPr>
                      <p:nvPr/>
                    </p:nvPicPr>
                    <p:blipFill>
                      <a:blip r:embed="rId4"/>
                      <a:srcRect/>
                      <a:stretch>
                        <a:fillRect/>
                      </a:stretch>
                    </p:blipFill>
                    <p:spPr bwMode="auto">
                      <a:xfrm>
                        <a:off x="5226" y="3284984"/>
                        <a:ext cx="4621213" cy="234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945" name="Object 9"/>
          <p:cNvGraphicFramePr>
            <a:graphicFrameLocks noChangeAspect="1"/>
          </p:cNvGraphicFramePr>
          <p:nvPr>
            <p:extLst>
              <p:ext uri="{D42A27DB-BD31-4B8C-83A1-F6EECF244321}">
                <p14:modId xmlns:p14="http://schemas.microsoft.com/office/powerpoint/2010/main" val="3218370947"/>
              </p:ext>
            </p:extLst>
          </p:nvPr>
        </p:nvGraphicFramePr>
        <p:xfrm>
          <a:off x="4283968" y="3212976"/>
          <a:ext cx="4530725" cy="2136775"/>
        </p:xfrm>
        <a:graphic>
          <a:graphicData uri="http://schemas.openxmlformats.org/presentationml/2006/ole">
            <mc:AlternateContent xmlns:mc="http://schemas.openxmlformats.org/markup-compatibility/2006">
              <mc:Choice xmlns:v="urn:schemas-microsoft-com:vml" Requires="v">
                <p:oleObj spid="_x0000_s40013" name="ワークシート" r:id="rId5" imgW="3009841" imgH="1419311" progId="Excel.Sheet.12">
                  <p:link updateAutomatic="1"/>
                </p:oleObj>
              </mc:Choice>
              <mc:Fallback>
                <p:oleObj name="ワークシート" r:id="rId5" imgW="3009841" imgH="1419311" progId="Excel.Sheet.12">
                  <p:link updateAutomatic="1"/>
                  <p:pic>
                    <p:nvPicPr>
                      <p:cNvPr id="0" name="Picture 9"/>
                      <p:cNvPicPr>
                        <a:picLocks noChangeAspect="1" noChangeArrowheads="1"/>
                      </p:cNvPicPr>
                      <p:nvPr/>
                    </p:nvPicPr>
                    <p:blipFill>
                      <a:blip r:embed="rId6"/>
                      <a:srcRect/>
                      <a:stretch>
                        <a:fillRect/>
                      </a:stretch>
                    </p:blipFill>
                    <p:spPr bwMode="auto">
                      <a:xfrm>
                        <a:off x="4283968" y="3212976"/>
                        <a:ext cx="4530725"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363272" cy="1143000"/>
          </a:xfrm>
        </p:spPr>
        <p:txBody>
          <a:bodyPr>
            <a:normAutofit/>
          </a:bodyPr>
          <a:lstStyle/>
          <a:p>
            <a:r>
              <a:rPr lang="ja-JP" altLang="en-US" sz="4800" dirty="0" smtClean="0"/>
              <a:t>型別割合（全体）      </a:t>
            </a:r>
            <a:r>
              <a:rPr lang="en-US" altLang="ja-JP" sz="4800" dirty="0" smtClean="0"/>
              <a:t>n=252</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14</a:t>
            </a:fld>
            <a:endParaRPr kumimoji="1" lang="ja-JP" altLang="en-US"/>
          </a:p>
        </p:txBody>
      </p:sp>
      <p:graphicFrame>
        <p:nvGraphicFramePr>
          <p:cNvPr id="37896" name="Object 8"/>
          <p:cNvGraphicFramePr>
            <a:graphicFrameLocks noChangeAspect="1"/>
          </p:cNvGraphicFramePr>
          <p:nvPr>
            <p:extLst>
              <p:ext uri="{D42A27DB-BD31-4B8C-83A1-F6EECF244321}">
                <p14:modId xmlns:p14="http://schemas.microsoft.com/office/powerpoint/2010/main" val="2695036374"/>
              </p:ext>
            </p:extLst>
          </p:nvPr>
        </p:nvGraphicFramePr>
        <p:xfrm>
          <a:off x="630238" y="1512888"/>
          <a:ext cx="7305675" cy="4552950"/>
        </p:xfrm>
        <a:graphic>
          <a:graphicData uri="http://schemas.openxmlformats.org/presentationml/2006/ole">
            <mc:AlternateContent xmlns:mc="http://schemas.openxmlformats.org/markup-compatibility/2006">
              <mc:Choice xmlns:v="urn:schemas-microsoft-com:vml" Requires="v">
                <p:oleObj spid="_x0000_s37930" name="ワークシート" r:id="rId3" imgW="3181253" imgH="1981312" progId="Excel.Sheet.12">
                  <p:link updateAutomatic="1"/>
                </p:oleObj>
              </mc:Choice>
              <mc:Fallback>
                <p:oleObj name="ワークシート" r:id="rId3" imgW="3181253" imgH="1981312" progId="Excel.Sheet.12">
                  <p:link updateAutomatic="1"/>
                  <p:pic>
                    <p:nvPicPr>
                      <p:cNvPr id="0" name="Picture 8"/>
                      <p:cNvPicPr>
                        <a:picLocks noChangeAspect="1" noChangeArrowheads="1"/>
                      </p:cNvPicPr>
                      <p:nvPr/>
                    </p:nvPicPr>
                    <p:blipFill>
                      <a:blip r:embed="rId4"/>
                      <a:srcRect/>
                      <a:stretch>
                        <a:fillRect/>
                      </a:stretch>
                    </p:blipFill>
                    <p:spPr bwMode="auto">
                      <a:xfrm>
                        <a:off x="630238" y="1512888"/>
                        <a:ext cx="7305675" cy="455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8820472" cy="1143000"/>
          </a:xfrm>
        </p:spPr>
        <p:txBody>
          <a:bodyPr>
            <a:normAutofit/>
          </a:bodyPr>
          <a:lstStyle/>
          <a:p>
            <a:r>
              <a:rPr lang="ja-JP" altLang="en-US" sz="4800" dirty="0" smtClean="0"/>
              <a:t>型別割合（男女別）</a:t>
            </a:r>
            <a:endParaRPr kumimoji="1" lang="ja-JP" altLang="en-US" sz="4800" dirty="0"/>
          </a:p>
        </p:txBody>
      </p:sp>
      <p:sp>
        <p:nvSpPr>
          <p:cNvPr id="3" name="コンテンツ プレースホルダ 2"/>
          <p:cNvSpPr>
            <a:spLocks noGrp="1"/>
          </p:cNvSpPr>
          <p:nvPr>
            <p:ph sz="quarter" idx="1"/>
          </p:nvPr>
        </p:nvSpPr>
        <p:spPr>
          <a:xfrm>
            <a:off x="457200" y="1600200"/>
            <a:ext cx="3754760" cy="4873752"/>
          </a:xfrm>
        </p:spPr>
        <p:txBody>
          <a:bodyPr>
            <a:normAutofit/>
          </a:bodyPr>
          <a:lstStyle/>
          <a:p>
            <a:endParaRPr lang="en-US" altLang="ja-JP" sz="3600" dirty="0" smtClean="0"/>
          </a:p>
          <a:p>
            <a:r>
              <a:rPr lang="ja-JP" altLang="en-US" sz="3600" dirty="0" smtClean="0"/>
              <a:t>男性　</a:t>
            </a:r>
            <a:r>
              <a:rPr lang="en-US" altLang="ja-JP" sz="3600" dirty="0"/>
              <a:t> n=185 </a:t>
            </a:r>
            <a:r>
              <a:rPr lang="ja-JP" altLang="en-US" sz="3600" dirty="0" smtClean="0"/>
              <a:t>　　　　　　　　</a:t>
            </a:r>
            <a:endParaRPr kumimoji="1" lang="ja-JP" altLang="en-US" sz="36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15</a:t>
            </a:fld>
            <a:endParaRPr kumimoji="1" lang="ja-JP" altLang="en-US"/>
          </a:p>
        </p:txBody>
      </p:sp>
      <p:graphicFrame>
        <p:nvGraphicFramePr>
          <p:cNvPr id="20485" name="Object 5"/>
          <p:cNvGraphicFramePr>
            <a:graphicFrameLocks noChangeAspect="1"/>
          </p:cNvGraphicFramePr>
          <p:nvPr>
            <p:extLst>
              <p:ext uri="{D42A27DB-BD31-4B8C-83A1-F6EECF244321}">
                <p14:modId xmlns:p14="http://schemas.microsoft.com/office/powerpoint/2010/main" val="3272666821"/>
              </p:ext>
            </p:extLst>
          </p:nvPr>
        </p:nvGraphicFramePr>
        <p:xfrm>
          <a:off x="85725" y="2871788"/>
          <a:ext cx="4452938" cy="2770187"/>
        </p:xfrm>
        <a:graphic>
          <a:graphicData uri="http://schemas.openxmlformats.org/presentationml/2006/ole">
            <mc:AlternateContent xmlns:mc="http://schemas.openxmlformats.org/markup-compatibility/2006">
              <mc:Choice xmlns:v="urn:schemas-microsoft-com:vml" Requires="v">
                <p:oleObj spid="_x0000_s20555" name="ワークシート" r:id="rId3" imgW="3181253" imgH="1981312" progId="Excel.Sheet.12">
                  <p:link updateAutomatic="1"/>
                </p:oleObj>
              </mc:Choice>
              <mc:Fallback>
                <p:oleObj name="ワークシート" r:id="rId3" imgW="3181253" imgH="1981312" progId="Excel.Sheet.12">
                  <p:link updateAutomatic="1"/>
                  <p:pic>
                    <p:nvPicPr>
                      <p:cNvPr id="0" name="Picture 5"/>
                      <p:cNvPicPr>
                        <a:picLocks noChangeAspect="1" noChangeArrowheads="1"/>
                      </p:cNvPicPr>
                      <p:nvPr/>
                    </p:nvPicPr>
                    <p:blipFill>
                      <a:blip r:embed="rId4"/>
                      <a:srcRect/>
                      <a:stretch>
                        <a:fillRect/>
                      </a:stretch>
                    </p:blipFill>
                    <p:spPr bwMode="auto">
                      <a:xfrm>
                        <a:off x="85725" y="2871788"/>
                        <a:ext cx="4452938" cy="277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コンテンツ プレースホルダ 2"/>
          <p:cNvSpPr txBox="1">
            <a:spLocks/>
          </p:cNvSpPr>
          <p:nvPr/>
        </p:nvSpPr>
        <p:spPr>
          <a:xfrm>
            <a:off x="4499992" y="1628800"/>
            <a:ext cx="3754760" cy="4873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lang="en-US" altLang="ja-JP" sz="3600" dirty="0" smtClean="0"/>
          </a:p>
          <a:p>
            <a:pPr marL="274320" lvl="0" indent="-274320">
              <a:spcBef>
                <a:spcPts val="600"/>
              </a:spcBef>
              <a:buClr>
                <a:schemeClr val="accent1"/>
              </a:buClr>
              <a:buSzPct val="70000"/>
              <a:buFont typeface="Wingdings"/>
              <a:buChar char=""/>
              <a:defRPr/>
            </a:pPr>
            <a:r>
              <a:rPr lang="ja-JP" altLang="en-US" sz="3600" dirty="0" smtClean="0"/>
              <a:t>女</a:t>
            </a: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性　</a:t>
            </a:r>
            <a:r>
              <a:rPr lang="en-US" altLang="ja-JP" sz="3600" dirty="0"/>
              <a:t> n=67 </a:t>
            </a: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　　　　　　　　</a:t>
            </a:r>
            <a:endParaRPr kumimoji="1" lang="ja-JP" altLang="en-US" sz="3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20488" name="Object 8"/>
          <p:cNvGraphicFramePr>
            <a:graphicFrameLocks noChangeAspect="1"/>
          </p:cNvGraphicFramePr>
          <p:nvPr>
            <p:extLst>
              <p:ext uri="{D42A27DB-BD31-4B8C-83A1-F6EECF244321}">
                <p14:modId xmlns:p14="http://schemas.microsoft.com/office/powerpoint/2010/main" val="4175533955"/>
              </p:ext>
            </p:extLst>
          </p:nvPr>
        </p:nvGraphicFramePr>
        <p:xfrm>
          <a:off x="4514850" y="2871788"/>
          <a:ext cx="4090988" cy="2770187"/>
        </p:xfrm>
        <a:graphic>
          <a:graphicData uri="http://schemas.openxmlformats.org/presentationml/2006/ole">
            <mc:AlternateContent xmlns:mc="http://schemas.openxmlformats.org/markup-compatibility/2006">
              <mc:Choice xmlns:v="urn:schemas-microsoft-com:vml" Requires="v">
                <p:oleObj spid="_x0000_s20556" name="ワークシート" r:id="rId5" imgW="2924269" imgH="1981312" progId="Excel.Sheet.12">
                  <p:link updateAutomatic="1"/>
                </p:oleObj>
              </mc:Choice>
              <mc:Fallback>
                <p:oleObj name="ワークシート" r:id="rId5" imgW="2924269" imgH="1981312" progId="Excel.Sheet.12">
                  <p:link updateAutomatic="1"/>
                  <p:pic>
                    <p:nvPicPr>
                      <p:cNvPr id="0" name="Picture 8"/>
                      <p:cNvPicPr>
                        <a:picLocks noChangeAspect="1" noChangeArrowheads="1"/>
                      </p:cNvPicPr>
                      <p:nvPr/>
                    </p:nvPicPr>
                    <p:blipFill>
                      <a:blip r:embed="rId6"/>
                      <a:srcRect/>
                      <a:stretch>
                        <a:fillRect/>
                      </a:stretch>
                    </p:blipFill>
                    <p:spPr bwMode="auto">
                      <a:xfrm>
                        <a:off x="4514850" y="2871788"/>
                        <a:ext cx="4090988" cy="277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感染地域（全体）   </a:t>
            </a:r>
            <a:r>
              <a:rPr lang="en-US" altLang="ja-JP" sz="4800" dirty="0"/>
              <a:t>n=252</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16</a:t>
            </a:fld>
            <a:endParaRPr kumimoji="1" lang="ja-JP" altLang="en-US"/>
          </a:p>
        </p:txBody>
      </p:sp>
      <p:graphicFrame>
        <p:nvGraphicFramePr>
          <p:cNvPr id="8" name="オブジェクト 7"/>
          <p:cNvGraphicFramePr>
            <a:graphicFrameLocks noChangeAspect="1"/>
          </p:cNvGraphicFramePr>
          <p:nvPr>
            <p:extLst>
              <p:ext uri="{D42A27DB-BD31-4B8C-83A1-F6EECF244321}">
                <p14:modId xmlns:p14="http://schemas.microsoft.com/office/powerpoint/2010/main" val="3844149955"/>
              </p:ext>
            </p:extLst>
          </p:nvPr>
        </p:nvGraphicFramePr>
        <p:xfrm>
          <a:off x="982663" y="1852613"/>
          <a:ext cx="6786562" cy="3871912"/>
        </p:xfrm>
        <a:graphic>
          <a:graphicData uri="http://schemas.openxmlformats.org/presentationml/2006/ole">
            <mc:AlternateContent xmlns:mc="http://schemas.openxmlformats.org/markup-compatibility/2006">
              <mc:Choice xmlns:v="urn:schemas-microsoft-com:vml" Requires="v">
                <p:oleObj spid="_x0000_s18466" name="ワークシート" r:id="rId3" imgW="3305156" imgH="1886026" progId="Excel.Sheet.12">
                  <p:link updateAutomatic="1"/>
                </p:oleObj>
              </mc:Choice>
              <mc:Fallback>
                <p:oleObj name="ワークシート" r:id="rId3" imgW="3305156" imgH="1886026" progId="Excel.Sheet.12">
                  <p:link updateAutomatic="1"/>
                  <p:pic>
                    <p:nvPicPr>
                      <p:cNvPr id="0" name=""/>
                      <p:cNvPicPr/>
                      <p:nvPr/>
                    </p:nvPicPr>
                    <p:blipFill>
                      <a:blip r:embed="rId4"/>
                      <a:stretch>
                        <a:fillRect/>
                      </a:stretch>
                    </p:blipFill>
                    <p:spPr>
                      <a:xfrm>
                        <a:off x="982663" y="1852613"/>
                        <a:ext cx="6786562" cy="3871912"/>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8820472" cy="1143000"/>
          </a:xfrm>
        </p:spPr>
        <p:txBody>
          <a:bodyPr>
            <a:normAutofit/>
          </a:bodyPr>
          <a:lstStyle/>
          <a:p>
            <a:r>
              <a:rPr lang="ja-JP" altLang="en-US" sz="4800" dirty="0" smtClean="0"/>
              <a:t>感染地域（男女別）</a:t>
            </a:r>
            <a:endParaRPr kumimoji="1" lang="ja-JP" altLang="en-US" sz="4800" dirty="0"/>
          </a:p>
        </p:txBody>
      </p:sp>
      <p:sp>
        <p:nvSpPr>
          <p:cNvPr id="3" name="コンテンツ プレースホルダ 2"/>
          <p:cNvSpPr>
            <a:spLocks noGrp="1"/>
          </p:cNvSpPr>
          <p:nvPr>
            <p:ph sz="quarter" idx="1"/>
          </p:nvPr>
        </p:nvSpPr>
        <p:spPr>
          <a:xfrm>
            <a:off x="457200" y="1600200"/>
            <a:ext cx="3754760" cy="4873752"/>
          </a:xfrm>
        </p:spPr>
        <p:txBody>
          <a:bodyPr>
            <a:normAutofit/>
          </a:bodyPr>
          <a:lstStyle/>
          <a:p>
            <a:endParaRPr lang="en-US" altLang="ja-JP" sz="3600" dirty="0" smtClean="0"/>
          </a:p>
          <a:p>
            <a:r>
              <a:rPr lang="ja-JP" altLang="en-US" sz="3600" dirty="0" smtClean="0"/>
              <a:t>男性　</a:t>
            </a:r>
            <a:r>
              <a:rPr lang="en-US" altLang="ja-JP" sz="3600" dirty="0"/>
              <a:t> n=185 </a:t>
            </a:r>
            <a:r>
              <a:rPr lang="ja-JP" altLang="en-US" sz="3600" dirty="0" smtClean="0"/>
              <a:t>　　　　　　　　</a:t>
            </a:r>
            <a:endParaRPr kumimoji="1" lang="ja-JP" altLang="en-US" sz="36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17</a:t>
            </a:fld>
            <a:endParaRPr kumimoji="1" lang="ja-JP" altLang="en-US"/>
          </a:p>
        </p:txBody>
      </p:sp>
      <p:sp>
        <p:nvSpPr>
          <p:cNvPr id="15" name="コンテンツ プレースホルダ 2"/>
          <p:cNvSpPr txBox="1">
            <a:spLocks/>
          </p:cNvSpPr>
          <p:nvPr/>
        </p:nvSpPr>
        <p:spPr>
          <a:xfrm>
            <a:off x="4499992" y="1556792"/>
            <a:ext cx="3754760" cy="4873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lang="en-US" altLang="ja-JP" sz="3600" dirty="0" smtClean="0"/>
          </a:p>
          <a:p>
            <a:pPr marL="274320" lvl="0" indent="-274320">
              <a:spcBef>
                <a:spcPts val="600"/>
              </a:spcBef>
              <a:buClr>
                <a:schemeClr val="accent1"/>
              </a:buClr>
              <a:buSzPct val="70000"/>
              <a:buFont typeface="Wingdings"/>
              <a:buChar char=""/>
              <a:defRPr/>
            </a:pPr>
            <a:r>
              <a:rPr lang="ja-JP" altLang="en-US" sz="3600" dirty="0" smtClean="0"/>
              <a:t>女</a:t>
            </a: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性　</a:t>
            </a:r>
            <a:r>
              <a:rPr lang="en-US" altLang="ja-JP" sz="3600" dirty="0"/>
              <a:t> n=67 </a:t>
            </a: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　　　　　　　　</a:t>
            </a:r>
            <a:endParaRPr kumimoji="1" lang="ja-JP" altLang="en-US" sz="3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4" name="オブジェクト 3"/>
          <p:cNvGraphicFramePr>
            <a:graphicFrameLocks noChangeAspect="1"/>
          </p:cNvGraphicFramePr>
          <p:nvPr>
            <p:extLst>
              <p:ext uri="{D42A27DB-BD31-4B8C-83A1-F6EECF244321}">
                <p14:modId xmlns:p14="http://schemas.microsoft.com/office/powerpoint/2010/main" val="2792045605"/>
              </p:ext>
            </p:extLst>
          </p:nvPr>
        </p:nvGraphicFramePr>
        <p:xfrm>
          <a:off x="179512" y="2996952"/>
          <a:ext cx="4553005" cy="2926932"/>
        </p:xfrm>
        <a:graphic>
          <a:graphicData uri="http://schemas.openxmlformats.org/presentationml/2006/ole">
            <mc:AlternateContent xmlns:mc="http://schemas.openxmlformats.org/markup-compatibility/2006">
              <mc:Choice xmlns:v="urn:schemas-microsoft-com:vml" Requires="v">
                <p:oleObj spid="_x0000_s41031" name="ワークシート" r:id="rId3" imgW="2933717" imgH="1886026" progId="Excel.Sheet.12">
                  <p:link updateAutomatic="1"/>
                </p:oleObj>
              </mc:Choice>
              <mc:Fallback>
                <p:oleObj name="ワークシート" r:id="rId3" imgW="2933717" imgH="1886026" progId="Excel.Sheet.12">
                  <p:link updateAutomatic="1"/>
                  <p:pic>
                    <p:nvPicPr>
                      <p:cNvPr id="0" name=""/>
                      <p:cNvPicPr/>
                      <p:nvPr/>
                    </p:nvPicPr>
                    <p:blipFill>
                      <a:blip r:embed="rId4"/>
                      <a:stretch>
                        <a:fillRect/>
                      </a:stretch>
                    </p:blipFill>
                    <p:spPr>
                      <a:xfrm>
                        <a:off x="179512" y="2996952"/>
                        <a:ext cx="4553005" cy="2926932"/>
                      </a:xfrm>
                      <a:prstGeom prst="rect">
                        <a:avLst/>
                      </a:prstGeom>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1778903475"/>
              </p:ext>
            </p:extLst>
          </p:nvPr>
        </p:nvGraphicFramePr>
        <p:xfrm>
          <a:off x="4060825" y="2930525"/>
          <a:ext cx="4557713" cy="2940050"/>
        </p:xfrm>
        <a:graphic>
          <a:graphicData uri="http://schemas.openxmlformats.org/presentationml/2006/ole">
            <mc:AlternateContent xmlns:mc="http://schemas.openxmlformats.org/markup-compatibility/2006">
              <mc:Choice xmlns:v="urn:schemas-microsoft-com:vml" Requires="v">
                <p:oleObj spid="_x0000_s41032" name="ワークシート" r:id="rId5" imgW="2924269" imgH="1886026" progId="Excel.Sheet.12">
                  <p:link updateAutomatic="1"/>
                </p:oleObj>
              </mc:Choice>
              <mc:Fallback>
                <p:oleObj name="ワークシート" r:id="rId5" imgW="2924269" imgH="1886026" progId="Excel.Sheet.12">
                  <p:link updateAutomatic="1"/>
                  <p:pic>
                    <p:nvPicPr>
                      <p:cNvPr id="0" name=""/>
                      <p:cNvPicPr/>
                      <p:nvPr/>
                    </p:nvPicPr>
                    <p:blipFill>
                      <a:blip r:embed="rId6"/>
                      <a:stretch>
                        <a:fillRect/>
                      </a:stretch>
                    </p:blipFill>
                    <p:spPr>
                      <a:xfrm>
                        <a:off x="4060825" y="2930525"/>
                        <a:ext cx="4557713" cy="294005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147248" cy="1143000"/>
          </a:xfrm>
        </p:spPr>
        <p:txBody>
          <a:bodyPr>
            <a:normAutofit/>
          </a:bodyPr>
          <a:lstStyle/>
          <a:p>
            <a:r>
              <a:rPr lang="ja-JP" altLang="en-US" sz="4800" dirty="0" smtClean="0"/>
              <a:t>医療機関別届出数及び割合</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6" name="コンテンツ プレースホルダ 2"/>
          <p:cNvSpPr txBox="1">
            <a:spLocks/>
          </p:cNvSpPr>
          <p:nvPr/>
        </p:nvSpPr>
        <p:spPr>
          <a:xfrm>
            <a:off x="609600" y="1752600"/>
            <a:ext cx="7467600" cy="4873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1" lang="ja-JP" alt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18</a:t>
            </a:fld>
            <a:endParaRPr kumimoji="1" lang="ja-JP" altLang="en-US"/>
          </a:p>
        </p:txBody>
      </p:sp>
      <p:graphicFrame>
        <p:nvGraphicFramePr>
          <p:cNvPr id="17411" name="Object 3"/>
          <p:cNvGraphicFramePr>
            <a:graphicFrameLocks noChangeAspect="1"/>
          </p:cNvGraphicFramePr>
          <p:nvPr>
            <p:extLst>
              <p:ext uri="{D42A27DB-BD31-4B8C-83A1-F6EECF244321}">
                <p14:modId xmlns:p14="http://schemas.microsoft.com/office/powerpoint/2010/main" val="1806474157"/>
              </p:ext>
            </p:extLst>
          </p:nvPr>
        </p:nvGraphicFramePr>
        <p:xfrm>
          <a:off x="467544" y="2204864"/>
          <a:ext cx="7916619" cy="2884537"/>
        </p:xfrm>
        <a:graphic>
          <a:graphicData uri="http://schemas.openxmlformats.org/presentationml/2006/ole">
            <mc:AlternateContent xmlns:mc="http://schemas.openxmlformats.org/markup-compatibility/2006">
              <mc:Choice xmlns:v="urn:schemas-microsoft-com:vml" Requires="v">
                <p:oleObj spid="_x0000_s17444" name="ワークシート" r:id="rId3" imgW="3162357" imgH="1152616" progId="Excel.Sheet.12">
                  <p:link updateAutomatic="1"/>
                </p:oleObj>
              </mc:Choice>
              <mc:Fallback>
                <p:oleObj name="ワークシート" r:id="rId3" imgW="3162357" imgH="1152616" progId="Excel.Sheet.12">
                  <p:link updateAutomatic="1"/>
                  <p:pic>
                    <p:nvPicPr>
                      <p:cNvPr id="0" name="Picture 3"/>
                      <p:cNvPicPr>
                        <a:picLocks noChangeAspect="1" noChangeArrowheads="1"/>
                      </p:cNvPicPr>
                      <p:nvPr/>
                    </p:nvPicPr>
                    <p:blipFill>
                      <a:blip r:embed="rId4"/>
                      <a:srcRect/>
                      <a:stretch>
                        <a:fillRect/>
                      </a:stretch>
                    </p:blipFill>
                    <p:spPr bwMode="auto">
                      <a:xfrm>
                        <a:off x="467544" y="2204864"/>
                        <a:ext cx="7916619" cy="2884537"/>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4800" dirty="0" smtClean="0"/>
              <a:t>2015</a:t>
            </a:r>
            <a:r>
              <a:rPr lang="ja-JP" altLang="en-US" sz="4800" dirty="0" smtClean="0"/>
              <a:t>年まとめ</a:t>
            </a:r>
            <a:endParaRPr kumimoji="1" lang="ja-JP" altLang="en-US" sz="48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19</a:t>
            </a:fld>
            <a:endParaRPr kumimoji="1" lang="ja-JP" altLang="en-US"/>
          </a:p>
        </p:txBody>
      </p:sp>
      <p:sp>
        <p:nvSpPr>
          <p:cNvPr id="7" name="コンテンツ プレースホルダ 6"/>
          <p:cNvSpPr>
            <a:spLocks noGrp="1"/>
          </p:cNvSpPr>
          <p:nvPr>
            <p:ph sz="quarter" idx="1"/>
          </p:nvPr>
        </p:nvSpPr>
        <p:spPr>
          <a:xfrm>
            <a:off x="611560" y="1484784"/>
            <a:ext cx="7920880" cy="5256584"/>
          </a:xfrm>
        </p:spPr>
        <p:txBody>
          <a:bodyPr>
            <a:normAutofit fontScale="92500" lnSpcReduction="10000"/>
          </a:bodyPr>
          <a:lstStyle/>
          <a:p>
            <a:r>
              <a:rPr lang="ja-JP" altLang="ja-JP" sz="3600" dirty="0" smtClean="0"/>
              <a:t>届出に占める男性の割合が高いものの、女性の届出数および割合が増加してい</a:t>
            </a:r>
            <a:r>
              <a:rPr lang="ja-JP" altLang="en-US" sz="3600" dirty="0" smtClean="0"/>
              <a:t>た</a:t>
            </a:r>
            <a:r>
              <a:rPr lang="ja-JP" altLang="ja-JP" sz="3600" dirty="0" smtClean="0"/>
              <a:t>。</a:t>
            </a:r>
            <a:endParaRPr lang="en-US" altLang="ja-JP" sz="3600" dirty="0" smtClean="0"/>
          </a:p>
          <a:p>
            <a:r>
              <a:rPr lang="ja-JP" altLang="ja-JP" sz="3600" dirty="0" smtClean="0"/>
              <a:t>男性</a:t>
            </a:r>
            <a:r>
              <a:rPr lang="ja-JP" altLang="en-US" sz="3600" dirty="0"/>
              <a:t>における</a:t>
            </a:r>
            <a:r>
              <a:rPr lang="ja-JP" altLang="en-US" sz="3600" dirty="0" smtClean="0"/>
              <a:t>感染経路は同性間性的接触が全体の約半数と最も多かったが、</a:t>
            </a:r>
            <a:r>
              <a:rPr lang="ja-JP" altLang="ja-JP" sz="3600" dirty="0" smtClean="0"/>
              <a:t>異性間性的接触</a:t>
            </a:r>
            <a:r>
              <a:rPr lang="ja-JP" altLang="en-US" sz="3600" dirty="0" smtClean="0"/>
              <a:t>も</a:t>
            </a:r>
            <a:r>
              <a:rPr lang="ja-JP" altLang="ja-JP" sz="3600" dirty="0" smtClean="0"/>
              <a:t>約</a:t>
            </a:r>
            <a:r>
              <a:rPr lang="en-US" altLang="ja-JP" sz="3600" dirty="0" smtClean="0"/>
              <a:t>3</a:t>
            </a:r>
            <a:r>
              <a:rPr lang="ja-JP" altLang="ja-JP" sz="3600" dirty="0" smtClean="0"/>
              <a:t>割を占め</a:t>
            </a:r>
            <a:r>
              <a:rPr lang="ja-JP" altLang="en-US" sz="3600" dirty="0" smtClean="0"/>
              <a:t>た。</a:t>
            </a:r>
            <a:endParaRPr lang="en-US" altLang="ja-JP" sz="3600" dirty="0" smtClean="0"/>
          </a:p>
          <a:p>
            <a:r>
              <a:rPr lang="ja-JP" altLang="en-US" sz="3600" dirty="0" smtClean="0"/>
              <a:t>男性は女性と比較して</a:t>
            </a:r>
            <a:r>
              <a:rPr lang="ja-JP" altLang="ja-JP" sz="3600" dirty="0" smtClean="0"/>
              <a:t>有症状である割合が高かった。</a:t>
            </a:r>
            <a:endParaRPr lang="en-US" altLang="ja-JP" sz="3600" dirty="0" smtClean="0"/>
          </a:p>
          <a:p>
            <a:r>
              <a:rPr lang="ja-JP" altLang="ja-JP" sz="3600" dirty="0" smtClean="0"/>
              <a:t>感染地域は大阪市外が</a:t>
            </a:r>
            <a:r>
              <a:rPr lang="ja-JP" altLang="en-US" sz="3600" dirty="0" smtClean="0"/>
              <a:t>約</a:t>
            </a:r>
            <a:r>
              <a:rPr lang="ja-JP" altLang="ja-JP" sz="3600" dirty="0" smtClean="0"/>
              <a:t>半数を占めた。</a:t>
            </a:r>
            <a:endParaRPr lang="en-US" altLang="ja-JP" sz="3600" dirty="0" smtClean="0"/>
          </a:p>
          <a:p>
            <a:r>
              <a:rPr lang="ja-JP" altLang="en-US" sz="3600" dirty="0" smtClean="0"/>
              <a:t>届出医療機関種別は診療所が過半数を占めた。</a:t>
            </a:r>
            <a:endParaRPr lang="ja-JP" altLang="ja-JP" sz="3600" dirty="0" smtClean="0"/>
          </a:p>
          <a:p>
            <a:endParaRPr kumimoji="1" lang="ja-JP" altLang="en-US"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5"/>
          </p:nvPr>
        </p:nvSpPr>
        <p:spPr/>
        <p:txBody>
          <a:bodyPr/>
          <a:lstStyle/>
          <a:p>
            <a:fld id="{D2D8002D-B5B0-4BAC-B1F6-782DDCCE6D9C}" type="slidenum">
              <a:rPr kumimoji="1" lang="ja-JP" altLang="en-US" smtClean="0"/>
              <a:pPr/>
              <a:t>2</a:t>
            </a:fld>
            <a:endParaRPr kumimoji="1" lang="ja-JP" altLang="en-US"/>
          </a:p>
        </p:txBody>
      </p:sp>
      <p:sp>
        <p:nvSpPr>
          <p:cNvPr id="6" name="コンテンツ プレースホルダ 6"/>
          <p:cNvSpPr>
            <a:spLocks noGrp="1"/>
          </p:cNvSpPr>
          <p:nvPr>
            <p:ph sz="quarter" idx="1"/>
          </p:nvPr>
        </p:nvSpPr>
        <p:spPr>
          <a:xfrm>
            <a:off x="251520" y="1268760"/>
            <a:ext cx="7787208" cy="5069160"/>
          </a:xfrm>
        </p:spPr>
        <p:txBody>
          <a:bodyPr>
            <a:normAutofit/>
          </a:bodyPr>
          <a:lstStyle/>
          <a:p>
            <a:r>
              <a:rPr lang="ja-JP" altLang="en-US" sz="3200" dirty="0"/>
              <a:t>梅毒は、梅毒トレポネーマの感染によって生じる性感染症である。（感染症法では</a:t>
            </a:r>
            <a:r>
              <a:rPr lang="en-US" altLang="ja-JP" sz="3200" dirty="0"/>
              <a:t>5</a:t>
            </a:r>
            <a:r>
              <a:rPr lang="ja-JP" altLang="en-US" sz="3200" dirty="0"/>
              <a:t>類感染症に分類され、全数報告が必要）</a:t>
            </a:r>
            <a:endParaRPr lang="en-US" altLang="ja-JP" sz="3200" dirty="0"/>
          </a:p>
          <a:p>
            <a:r>
              <a:rPr lang="ja-JP" altLang="en-US" sz="3200" dirty="0"/>
              <a:t>病型及び主な</a:t>
            </a:r>
            <a:r>
              <a:rPr lang="ja-JP" altLang="en-US" sz="3200" dirty="0" smtClean="0"/>
              <a:t>症状　</a:t>
            </a:r>
            <a:r>
              <a:rPr lang="en-US" altLang="ja-JP" dirty="0" smtClean="0"/>
              <a:t>※</a:t>
            </a:r>
            <a:r>
              <a:rPr lang="ja-JP" altLang="en-US" dirty="0"/>
              <a:t>先天梅毒を除く</a:t>
            </a:r>
            <a:endParaRPr lang="en-US" altLang="ja-JP" dirty="0"/>
          </a:p>
          <a:p>
            <a:endParaRPr lang="en-US" altLang="ja-JP" sz="3200" dirty="0" smtClean="0"/>
          </a:p>
          <a:p>
            <a:endParaRPr lang="en-US" altLang="ja-JP" sz="3200" dirty="0"/>
          </a:p>
          <a:p>
            <a:pPr marL="0" indent="0">
              <a:buNone/>
            </a:pPr>
            <a:r>
              <a:rPr lang="ja-JP" altLang="en-US" sz="3200" dirty="0" smtClean="0"/>
              <a:t>　</a:t>
            </a:r>
            <a:endParaRPr lang="en-US" altLang="ja-JP" sz="3200" dirty="0" smtClean="0"/>
          </a:p>
        </p:txBody>
      </p:sp>
      <p:graphicFrame>
        <p:nvGraphicFramePr>
          <p:cNvPr id="3" name="表 2"/>
          <p:cNvGraphicFramePr>
            <a:graphicFrameLocks noGrp="1"/>
          </p:cNvGraphicFramePr>
          <p:nvPr>
            <p:extLst>
              <p:ext uri="{D42A27DB-BD31-4B8C-83A1-F6EECF244321}">
                <p14:modId xmlns:p14="http://schemas.microsoft.com/office/powerpoint/2010/main" val="3975143919"/>
              </p:ext>
            </p:extLst>
          </p:nvPr>
        </p:nvGraphicFramePr>
        <p:xfrm>
          <a:off x="395536" y="3429000"/>
          <a:ext cx="7632847" cy="3200400"/>
        </p:xfrm>
        <a:graphic>
          <a:graphicData uri="http://schemas.openxmlformats.org/drawingml/2006/table">
            <a:tbl>
              <a:tblPr firstRow="1" bandRow="1">
                <a:tableStyleId>{69012ECD-51FC-41F1-AA8D-1B2483CD663E}</a:tableStyleId>
              </a:tblPr>
              <a:tblGrid>
                <a:gridCol w="1584176"/>
                <a:gridCol w="1359151"/>
                <a:gridCol w="4689520"/>
              </a:tblGrid>
              <a:tr h="370840">
                <a:tc>
                  <a:txBody>
                    <a:bodyPr/>
                    <a:lstStyle/>
                    <a:p>
                      <a:pPr algn="ctr"/>
                      <a:r>
                        <a:rPr kumimoji="1" lang="ja-JP" altLang="en-US" sz="1800" dirty="0" smtClean="0"/>
                        <a:t>病型</a:t>
                      </a:r>
                      <a:endParaRPr kumimoji="1" lang="ja-JP" altLang="en-US" sz="1800" dirty="0"/>
                    </a:p>
                  </a:txBody>
                  <a:tcPr/>
                </a:tc>
                <a:tc>
                  <a:txBody>
                    <a:bodyPr/>
                    <a:lstStyle/>
                    <a:p>
                      <a:pPr algn="ctr"/>
                      <a:r>
                        <a:rPr kumimoji="1" lang="ja-JP" altLang="en-US" sz="1800" dirty="0" smtClean="0"/>
                        <a:t>症状出現</a:t>
                      </a:r>
                      <a:endParaRPr kumimoji="1" lang="en-US" altLang="ja-JP" sz="1800" dirty="0" smtClean="0"/>
                    </a:p>
                    <a:p>
                      <a:pPr algn="ctr"/>
                      <a:r>
                        <a:rPr kumimoji="1" lang="ja-JP" altLang="en-US" sz="1800" dirty="0" smtClean="0"/>
                        <a:t>時期</a:t>
                      </a:r>
                      <a:endParaRPr kumimoji="1" lang="ja-JP" altLang="en-US" sz="1800" dirty="0"/>
                    </a:p>
                  </a:txBody>
                  <a:tcPr/>
                </a:tc>
                <a:tc>
                  <a:txBody>
                    <a:bodyPr/>
                    <a:lstStyle/>
                    <a:p>
                      <a:pPr algn="ctr"/>
                      <a:r>
                        <a:rPr kumimoji="1" lang="ja-JP" altLang="en-US" sz="1800" dirty="0" smtClean="0"/>
                        <a:t>主な症状</a:t>
                      </a:r>
                      <a:endParaRPr kumimoji="1" lang="ja-JP" altLang="en-US" sz="1800" dirty="0"/>
                    </a:p>
                  </a:txBody>
                  <a:tcPr/>
                </a:tc>
              </a:tr>
              <a:tr h="370840">
                <a:tc>
                  <a:txBody>
                    <a:bodyPr/>
                    <a:lstStyle/>
                    <a:p>
                      <a:r>
                        <a:rPr kumimoji="1" lang="ja-JP" altLang="en-US" sz="1800" dirty="0" smtClean="0"/>
                        <a:t>早期顕症梅毒</a:t>
                      </a:r>
                      <a:endParaRPr kumimoji="1" lang="en-US" altLang="ja-JP" sz="1800" dirty="0" smtClean="0"/>
                    </a:p>
                    <a:p>
                      <a:r>
                        <a:rPr kumimoji="1" lang="ja-JP" altLang="en-US" sz="1800" dirty="0" smtClean="0"/>
                        <a:t>（</a:t>
                      </a:r>
                      <a:r>
                        <a:rPr kumimoji="1" lang="en-US" altLang="ja-JP" sz="1800" dirty="0" smtClean="0"/>
                        <a:t>Ⅰ</a:t>
                      </a:r>
                      <a:r>
                        <a:rPr kumimoji="1" lang="ja-JP" altLang="en-US" sz="1800" dirty="0" smtClean="0"/>
                        <a:t>期）</a:t>
                      </a:r>
                      <a:endParaRPr kumimoji="1" lang="ja-JP" altLang="en-US" sz="1800" dirty="0"/>
                    </a:p>
                  </a:txBody>
                  <a:tcPr/>
                </a:tc>
                <a:tc>
                  <a:txBody>
                    <a:bodyPr/>
                    <a:lstStyle/>
                    <a:p>
                      <a:r>
                        <a:rPr kumimoji="1" lang="ja-JP" altLang="en-US" sz="1800" dirty="0" smtClean="0"/>
                        <a:t>感染後</a:t>
                      </a:r>
                      <a:endParaRPr kumimoji="1" lang="en-US" altLang="ja-JP" sz="1800" dirty="0" smtClean="0"/>
                    </a:p>
                    <a:p>
                      <a:r>
                        <a:rPr kumimoji="1" lang="ja-JP" altLang="en-US" sz="1800" dirty="0" smtClean="0"/>
                        <a:t>３～６週間</a:t>
                      </a:r>
                      <a:endParaRPr kumimoji="1" lang="ja-JP" altLang="en-US" sz="1800" dirty="0"/>
                    </a:p>
                  </a:txBody>
                  <a:tcPr/>
                </a:tc>
                <a:tc>
                  <a:txBody>
                    <a:bodyPr/>
                    <a:lstStyle/>
                    <a:p>
                      <a:r>
                        <a:rPr kumimoji="1" lang="ja-JP" altLang="en-US" sz="1800" dirty="0" smtClean="0"/>
                        <a:t>硬結、硬性下疳、無痛性鼠径部リンパ節腫脹</a:t>
                      </a:r>
                      <a:endParaRPr kumimoji="1" lang="ja-JP" altLang="en-US" sz="18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t>早期顕症梅毒</a:t>
                      </a:r>
                      <a:endParaRPr kumimoji="1" lang="en-US" altLang="ja-JP"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t>（</a:t>
                      </a:r>
                      <a:r>
                        <a:rPr kumimoji="1" lang="en-US" altLang="ja-JP" sz="1800" dirty="0" smtClean="0"/>
                        <a:t>Ⅱ</a:t>
                      </a:r>
                      <a:r>
                        <a:rPr kumimoji="1" lang="ja-JP" altLang="en-US" sz="1800" dirty="0" smtClean="0"/>
                        <a:t>期）</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t>感染後</a:t>
                      </a:r>
                      <a:endParaRPr kumimoji="1" lang="en-US" altLang="ja-JP"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t>約３か月</a:t>
                      </a:r>
                    </a:p>
                  </a:txBody>
                  <a:tcPr/>
                </a:tc>
                <a:tc>
                  <a:txBody>
                    <a:bodyPr/>
                    <a:lstStyle/>
                    <a:p>
                      <a:r>
                        <a:rPr kumimoji="1" lang="ja-JP" altLang="en-US" sz="1800" dirty="0" smtClean="0"/>
                        <a:t>皮膚や粘膜に梅毒性バラ疹、扁平コンジローマ</a:t>
                      </a:r>
                      <a:endParaRPr kumimoji="1" lang="ja-JP" altLang="en-US" sz="18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t>晩期顕症梅毒</a:t>
                      </a:r>
                      <a:endParaRPr kumimoji="1" lang="ja-JP" alt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t>感染後</a:t>
                      </a:r>
                      <a:endParaRPr kumimoji="1" lang="en-US" altLang="ja-JP"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t>３年以上</a:t>
                      </a:r>
                      <a:endParaRPr kumimoji="1" lang="ja-JP" altLang="en-US" sz="1800" dirty="0"/>
                    </a:p>
                  </a:txBody>
                  <a:tcPr/>
                </a:tc>
                <a:tc>
                  <a:txBody>
                    <a:bodyPr/>
                    <a:lstStyle/>
                    <a:p>
                      <a:r>
                        <a:rPr kumimoji="1" lang="ja-JP" altLang="en-US" sz="1800" dirty="0" smtClean="0"/>
                        <a:t>ゴム腫、心血管症状、神経症状、眼症状</a:t>
                      </a:r>
                      <a:endParaRPr kumimoji="1" lang="ja-JP" altLang="en-US" sz="1800" dirty="0"/>
                    </a:p>
                  </a:txBody>
                  <a:tcPr/>
                </a:tc>
              </a:tr>
              <a:tr h="370840">
                <a:tc>
                  <a:txBody>
                    <a:bodyPr/>
                    <a:lstStyle/>
                    <a:p>
                      <a:r>
                        <a:rPr lang="ja-JP" altLang="en-US" sz="1800" dirty="0" smtClean="0"/>
                        <a:t>無症状病原体</a:t>
                      </a:r>
                      <a:endParaRPr lang="en-US" altLang="ja-JP" sz="1800" dirty="0" smtClean="0"/>
                    </a:p>
                    <a:p>
                      <a:r>
                        <a:rPr lang="ja-JP" altLang="en-US" sz="1800" dirty="0" smtClean="0"/>
                        <a:t>保有者</a:t>
                      </a:r>
                      <a:endParaRPr lang="ja-JP" altLang="en-US" sz="1800" dirty="0"/>
                    </a:p>
                  </a:txBody>
                  <a:tcPr/>
                </a:tc>
                <a:tc>
                  <a:txBody>
                    <a:bodyPr/>
                    <a:lstStyle/>
                    <a:p>
                      <a:endParaRPr lang="ja-JP" altLang="en-US" sz="1800" dirty="0"/>
                    </a:p>
                  </a:txBody>
                  <a:tcPr/>
                </a:tc>
                <a:tc>
                  <a:txBody>
                    <a:bodyPr/>
                    <a:lstStyle/>
                    <a:p>
                      <a:r>
                        <a:rPr kumimoji="1" lang="ja-JP" altLang="en-US" sz="1800" dirty="0" smtClean="0"/>
                        <a:t>なし</a:t>
                      </a:r>
                      <a:endParaRPr kumimoji="1" lang="ja-JP" altLang="en-US" sz="1800" dirty="0"/>
                    </a:p>
                  </a:txBody>
                  <a:tcPr/>
                </a:tc>
              </a:tr>
            </a:tbl>
          </a:graphicData>
        </a:graphic>
      </p:graphicFrame>
      <p:sp>
        <p:nvSpPr>
          <p:cNvPr id="7" name="タイトル 1"/>
          <p:cNvSpPr>
            <a:spLocks noGrp="1"/>
          </p:cNvSpPr>
          <p:nvPr>
            <p:ph type="title"/>
          </p:nvPr>
        </p:nvSpPr>
        <p:spPr>
          <a:xfrm>
            <a:off x="467544" y="116632"/>
            <a:ext cx="7467600" cy="1143000"/>
          </a:xfrm>
        </p:spPr>
        <p:txBody>
          <a:bodyPr>
            <a:normAutofit/>
          </a:bodyPr>
          <a:lstStyle/>
          <a:p>
            <a:r>
              <a:rPr kumimoji="1" lang="ja-JP" altLang="en-US" sz="4800" dirty="0" smtClean="0"/>
              <a:t>梅毒とは</a:t>
            </a:r>
            <a:endParaRPr kumimoji="1" lang="ja-JP" altLang="en-US" sz="4800" dirty="0"/>
          </a:p>
        </p:txBody>
      </p:sp>
    </p:spTree>
    <p:extLst>
      <p:ext uri="{BB962C8B-B14F-4D97-AF65-F5344CB8AC3E}">
        <p14:creationId xmlns:p14="http://schemas.microsoft.com/office/powerpoint/2010/main" val="9611698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大阪市における取り組み</a:t>
            </a:r>
            <a:endParaRPr kumimoji="1" lang="ja-JP" altLang="en-US" sz="48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20</a:t>
            </a:fld>
            <a:endParaRPr kumimoji="1" lang="ja-JP" altLang="en-US"/>
          </a:p>
        </p:txBody>
      </p:sp>
      <p:sp>
        <p:nvSpPr>
          <p:cNvPr id="8" name="コンテンツ プレースホルダ 6"/>
          <p:cNvSpPr>
            <a:spLocks noGrp="1"/>
          </p:cNvSpPr>
          <p:nvPr>
            <p:ph sz="quarter" idx="1"/>
          </p:nvPr>
        </p:nvSpPr>
        <p:spPr>
          <a:xfrm>
            <a:off x="611560" y="1484784"/>
            <a:ext cx="8064896" cy="5256584"/>
          </a:xfrm>
        </p:spPr>
        <p:txBody>
          <a:bodyPr>
            <a:noAutofit/>
          </a:bodyPr>
          <a:lstStyle/>
          <a:p>
            <a:r>
              <a:rPr lang="ja-JP" altLang="ja-JP" sz="3600" dirty="0" smtClean="0"/>
              <a:t>梅毒</a:t>
            </a:r>
            <a:r>
              <a:rPr lang="ja-JP" altLang="en-US" sz="3600" dirty="0" smtClean="0"/>
              <a:t>の</a:t>
            </a:r>
            <a:r>
              <a:rPr lang="ja-JP" altLang="ja-JP" sz="3600" dirty="0" smtClean="0"/>
              <a:t>発生動向</a:t>
            </a:r>
            <a:r>
              <a:rPr lang="ja-JP" altLang="en-US" sz="3600" dirty="0" smtClean="0"/>
              <a:t>、</a:t>
            </a:r>
            <a:r>
              <a:rPr lang="ja-JP" altLang="ja-JP" sz="3600" dirty="0" smtClean="0"/>
              <a:t>症状、検査、治療に関する情報</a:t>
            </a:r>
            <a:r>
              <a:rPr lang="ja-JP" altLang="en-US" sz="3600" dirty="0" smtClean="0"/>
              <a:t>発信</a:t>
            </a:r>
            <a:endParaRPr lang="en-US" altLang="ja-JP" sz="3600" dirty="0" smtClean="0"/>
          </a:p>
          <a:p>
            <a:r>
              <a:rPr lang="ja-JP" altLang="en-US" sz="3600" dirty="0" smtClean="0"/>
              <a:t>保健福祉センター等における梅毒検査</a:t>
            </a:r>
            <a:endParaRPr lang="en-US" altLang="ja-JP" sz="3600" dirty="0" smtClean="0"/>
          </a:p>
          <a:p>
            <a:r>
              <a:rPr lang="ja-JP" altLang="en-US" sz="3600" dirty="0" smtClean="0"/>
              <a:t>男性とセックスする男性を対象とした臨時</a:t>
            </a:r>
            <a:r>
              <a:rPr lang="en-US" altLang="ja-JP" sz="3600" dirty="0" smtClean="0"/>
              <a:t>HIV/</a:t>
            </a:r>
            <a:r>
              <a:rPr lang="ja-JP" altLang="en-US" sz="3600" dirty="0" smtClean="0"/>
              <a:t>梅毒検査</a:t>
            </a:r>
            <a:endParaRPr lang="en-US" altLang="ja-JP" sz="3600" dirty="0" smtClean="0"/>
          </a:p>
          <a:p>
            <a:r>
              <a:rPr lang="ja-JP" altLang="ja-JP" sz="3600" dirty="0" smtClean="0"/>
              <a:t>梅毒検査結果説明資料にパート</a:t>
            </a:r>
            <a:r>
              <a:rPr lang="ja-JP" altLang="en-US" sz="3600" dirty="0" smtClean="0"/>
              <a:t>ナ</a:t>
            </a:r>
            <a:r>
              <a:rPr lang="ja-JP" altLang="ja-JP" sz="3600" dirty="0" smtClean="0"/>
              <a:t>ーへ検査を勧める文言</a:t>
            </a:r>
            <a:r>
              <a:rPr lang="ja-JP" altLang="en-US" sz="3600" dirty="0" smtClean="0"/>
              <a:t>を追記</a:t>
            </a:r>
            <a:endParaRPr lang="en-US" altLang="ja-JP" sz="3600" dirty="0" smtClean="0"/>
          </a:p>
          <a:p>
            <a:r>
              <a:rPr lang="ja-JP" altLang="ja-JP" sz="3600" dirty="0" smtClean="0"/>
              <a:t>他自治体と</a:t>
            </a:r>
            <a:r>
              <a:rPr lang="ja-JP" altLang="en-US" sz="3600" dirty="0" smtClean="0"/>
              <a:t>発生動向調査結果の共有</a:t>
            </a:r>
            <a:endParaRPr lang="en-US" altLang="ja-JP" sz="3600" dirty="0" smtClean="0"/>
          </a:p>
          <a:p>
            <a:endParaRPr kumimoji="1" lang="ja-JP" altLang="en-US" sz="3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smtClean="0"/>
              <a:t>今後の検討課題</a:t>
            </a:r>
            <a:endParaRPr kumimoji="1" lang="ja-JP" altLang="en-US" sz="48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21</a:t>
            </a:fld>
            <a:endParaRPr kumimoji="1" lang="ja-JP" altLang="en-US"/>
          </a:p>
        </p:txBody>
      </p:sp>
      <p:sp>
        <p:nvSpPr>
          <p:cNvPr id="8" name="コンテンツ プレースホルダ 6"/>
          <p:cNvSpPr>
            <a:spLocks noGrp="1"/>
          </p:cNvSpPr>
          <p:nvPr>
            <p:ph sz="quarter" idx="1"/>
          </p:nvPr>
        </p:nvSpPr>
        <p:spPr>
          <a:xfrm>
            <a:off x="611560" y="1484784"/>
            <a:ext cx="7467600" cy="4873752"/>
          </a:xfrm>
        </p:spPr>
        <p:txBody>
          <a:bodyPr>
            <a:normAutofit/>
          </a:bodyPr>
          <a:lstStyle/>
          <a:p>
            <a:r>
              <a:rPr lang="ja-JP" altLang="en-US" sz="3600" dirty="0" smtClean="0"/>
              <a:t>梅毒届出医療機関に対する積極的疫学調査</a:t>
            </a:r>
            <a:endParaRPr lang="en-US" altLang="ja-JP" sz="3600" dirty="0" smtClean="0"/>
          </a:p>
          <a:p>
            <a:r>
              <a:rPr lang="ja-JP" altLang="ja-JP" sz="3600" dirty="0" smtClean="0"/>
              <a:t>男性とセックスする男性への広報に加え、女性</a:t>
            </a:r>
            <a:r>
              <a:rPr lang="ja-JP" altLang="en-US" sz="3600" dirty="0" smtClean="0"/>
              <a:t>への啓発</a:t>
            </a:r>
            <a:endParaRPr lang="en-US" altLang="ja-JP" sz="3600" dirty="0" smtClean="0"/>
          </a:p>
          <a:p>
            <a:r>
              <a:rPr lang="ja-JP" altLang="ja-JP" sz="3600" dirty="0" smtClean="0"/>
              <a:t>梅毒</a:t>
            </a:r>
            <a:r>
              <a:rPr lang="ja-JP" altLang="en-US" sz="3600" dirty="0" smtClean="0"/>
              <a:t>検査結果</a:t>
            </a:r>
            <a:r>
              <a:rPr lang="ja-JP" altLang="ja-JP" sz="3600" dirty="0" smtClean="0"/>
              <a:t>陽性者のパートナー向け資材の作成</a:t>
            </a:r>
            <a:endParaRPr lang="en-US" altLang="ja-JP" sz="3600" dirty="0" smtClean="0"/>
          </a:p>
          <a:p>
            <a:r>
              <a:rPr lang="ja-JP" altLang="ja-JP" sz="3600" dirty="0" smtClean="0"/>
              <a:t>他自治体と連携</a:t>
            </a:r>
            <a:r>
              <a:rPr lang="ja-JP" altLang="en-US" sz="3600" dirty="0" smtClean="0"/>
              <a:t>した普及啓発及び検査体制整備</a:t>
            </a:r>
            <a:endParaRPr lang="en-US" altLang="ja-JP" sz="3600" dirty="0" smtClean="0"/>
          </a:p>
          <a:p>
            <a:endParaRPr lang="ja-JP" altLang="ja-JP" sz="3600" dirty="0" smtClean="0"/>
          </a:p>
          <a:p>
            <a:endParaRPr kumimoji="1" lang="ja-JP" altLang="en-US" sz="3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endParaRPr kumimoji="1" lang="ja-JP" altLang="en-US" sz="4800" dirty="0"/>
          </a:p>
        </p:txBody>
      </p:sp>
      <p:sp>
        <p:nvSpPr>
          <p:cNvPr id="5" name="スライド番号プレースホルダ 4"/>
          <p:cNvSpPr>
            <a:spLocks noGrp="1"/>
          </p:cNvSpPr>
          <p:nvPr>
            <p:ph type="sldNum" sz="quarter" idx="15"/>
          </p:nvPr>
        </p:nvSpPr>
        <p:spPr/>
        <p:txBody>
          <a:bodyPr/>
          <a:lstStyle/>
          <a:p>
            <a:fld id="{D2D8002D-B5B0-4BAC-B1F6-782DDCCE6D9C}" type="slidenum">
              <a:rPr kumimoji="1" lang="ja-JP" altLang="en-US" smtClean="0"/>
              <a:pPr/>
              <a:t>22</a:t>
            </a:fld>
            <a:endParaRPr kumimoji="1" lang="ja-JP" altLang="en-US"/>
          </a:p>
        </p:txBody>
      </p:sp>
      <p:sp>
        <p:nvSpPr>
          <p:cNvPr id="8" name="コンテンツ プレースホルダ 6"/>
          <p:cNvSpPr>
            <a:spLocks noGrp="1"/>
          </p:cNvSpPr>
          <p:nvPr>
            <p:ph sz="quarter" idx="1"/>
          </p:nvPr>
        </p:nvSpPr>
        <p:spPr>
          <a:xfrm>
            <a:off x="611560" y="1484784"/>
            <a:ext cx="7467600" cy="4873752"/>
          </a:xfrm>
        </p:spPr>
        <p:txBody>
          <a:bodyPr>
            <a:normAutofit/>
          </a:bodyPr>
          <a:lstStyle/>
          <a:p>
            <a:pPr marL="0" indent="0">
              <a:buNone/>
            </a:pPr>
            <a:endParaRPr lang="en-US" altLang="ja-JP" sz="3600" dirty="0" smtClean="0"/>
          </a:p>
          <a:p>
            <a:pPr marL="0" indent="0">
              <a:buNone/>
            </a:pPr>
            <a:r>
              <a:rPr lang="ja-JP" altLang="en-US" sz="3600" dirty="0"/>
              <a:t>　</a:t>
            </a:r>
            <a:r>
              <a:rPr lang="ja-JP" altLang="en-US" sz="3600" dirty="0" smtClean="0"/>
              <a:t>本研究は平成</a:t>
            </a:r>
            <a:r>
              <a:rPr lang="en-US" altLang="ja-JP" sz="3600" dirty="0" smtClean="0"/>
              <a:t>27</a:t>
            </a:r>
            <a:r>
              <a:rPr lang="ja-JP" altLang="en-US" sz="3600" dirty="0" smtClean="0"/>
              <a:t>年度厚生労働科学研究費補助金 新興・再興感染症及び予防接種政策推進研究事業 性感染症に関する特定感染症予防指針に基づく対策の推進に関する研究の</a:t>
            </a:r>
            <a:r>
              <a:rPr lang="ja-JP" altLang="en-US" sz="3600" dirty="0"/>
              <a:t>一環</a:t>
            </a:r>
            <a:r>
              <a:rPr lang="ja-JP" altLang="en-US" sz="3600" dirty="0" smtClean="0"/>
              <a:t>として実施した。</a:t>
            </a:r>
            <a:endParaRPr lang="ja-JP" altLang="ja-JP" sz="3600" dirty="0" smtClean="0"/>
          </a:p>
          <a:p>
            <a:endParaRPr kumimoji="1" lang="ja-JP" altLang="en-US" sz="3600" dirty="0"/>
          </a:p>
        </p:txBody>
      </p:sp>
    </p:spTree>
    <p:extLst>
      <p:ext uri="{BB962C8B-B14F-4D97-AF65-F5344CB8AC3E}">
        <p14:creationId xmlns:p14="http://schemas.microsoft.com/office/powerpoint/2010/main" val="19217561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1"/>
          </p:nvPr>
        </p:nvSpPr>
        <p:spPr>
          <a:xfrm>
            <a:off x="457200" y="1600200"/>
            <a:ext cx="8147248" cy="4873752"/>
          </a:xfrm>
        </p:spPr>
        <p:txBody>
          <a:bodyPr/>
          <a:lstStyle/>
          <a:p>
            <a:pPr>
              <a:buNone/>
            </a:pPr>
            <a:endParaRPr kumimoji="1" lang="en-US" altLang="ja-JP" dirty="0" smtClean="0"/>
          </a:p>
          <a:p>
            <a:pPr>
              <a:buNone/>
            </a:pPr>
            <a:endParaRPr lang="en-US" altLang="ja-JP" dirty="0" smtClean="0"/>
          </a:p>
          <a:p>
            <a:pPr algn="ctr">
              <a:buNone/>
            </a:pPr>
            <a:r>
              <a:rPr lang="ja-JP" altLang="en-US" sz="4400" dirty="0" smtClean="0">
                <a:solidFill>
                  <a:schemeClr val="tx2"/>
                </a:solidFill>
              </a:rPr>
              <a:t>ご清聴ありがとうございました。</a:t>
            </a:r>
            <a:endParaRPr lang="en-US" altLang="ja-JP" sz="4400" dirty="0" smtClean="0">
              <a:solidFill>
                <a:schemeClr val="tx2"/>
              </a:solidFill>
            </a:endParaRPr>
          </a:p>
          <a:p>
            <a:pPr algn="ctr">
              <a:buNone/>
            </a:pPr>
            <a:endParaRPr lang="en-US" altLang="ja-JP" dirty="0" smtClean="0"/>
          </a:p>
          <a:p>
            <a:pPr algn="ctr">
              <a:buNone/>
            </a:pPr>
            <a:r>
              <a:rPr lang="ja-JP" altLang="en-US" dirty="0" smtClean="0"/>
              <a:t>連絡先：</a:t>
            </a:r>
            <a:r>
              <a:rPr lang="en-US" altLang="ja-JP" dirty="0" smtClean="0"/>
              <a:t>mai-hosoi@city.osaka.lg.jp</a:t>
            </a:r>
            <a:endParaRPr lang="ja-JP" altLang="ja-JP" dirty="0" smtClean="0"/>
          </a:p>
          <a:p>
            <a:pPr>
              <a:buNone/>
            </a:pPr>
            <a:endParaRPr kumimoji="1" lang="ja-JP" altLang="en-US" dirty="0"/>
          </a:p>
        </p:txBody>
      </p:sp>
      <p:sp>
        <p:nvSpPr>
          <p:cNvPr id="4" name="スライド番号プレースホルダ 3"/>
          <p:cNvSpPr>
            <a:spLocks noGrp="1"/>
          </p:cNvSpPr>
          <p:nvPr>
            <p:ph type="sldNum" sz="quarter" idx="15"/>
          </p:nvPr>
        </p:nvSpPr>
        <p:spPr/>
        <p:txBody>
          <a:bodyPr/>
          <a:lstStyle/>
          <a:p>
            <a:fld id="{D2D8002D-B5B0-4BAC-B1F6-782DDCCE6D9C}" type="slidenum">
              <a:rPr kumimoji="1" lang="ja-JP" altLang="en-US" smtClean="0"/>
              <a:pPr/>
              <a:t>23</a:t>
            </a:fld>
            <a:endParaRPr kumimoji="1" lang="ja-JP" altLang="en-US"/>
          </a:p>
        </p:txBody>
      </p:sp>
      <p:pic>
        <p:nvPicPr>
          <p:cNvPr id="5" name="Picture 2" descr="C:\Users\i4920977\Desktop\char-iya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4636840"/>
            <a:ext cx="1222375"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C:\Users\i4920977\Desktop\char-nowcch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196752"/>
            <a:ext cx="79216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endParaRPr kumimoji="1" lang="ja-JP" altLang="en-US" sz="4800" dirty="0"/>
          </a:p>
        </p:txBody>
      </p:sp>
      <p:sp>
        <p:nvSpPr>
          <p:cNvPr id="3" name="コンテンツ プレースホルダ 2"/>
          <p:cNvSpPr>
            <a:spLocks noGrp="1"/>
          </p:cNvSpPr>
          <p:nvPr>
            <p:ph sz="quarter" idx="1"/>
          </p:nvPr>
        </p:nvSpPr>
        <p:spPr/>
        <p:txBody>
          <a:bodyPr>
            <a:normAutofit/>
          </a:bodyPr>
          <a:lstStyle/>
          <a:p>
            <a:r>
              <a:rPr lang="ja-JP" altLang="en-US" sz="3600" dirty="0" smtClean="0"/>
              <a:t>治療</a:t>
            </a:r>
            <a:r>
              <a:rPr lang="ja-JP" altLang="en-US" sz="3600" dirty="0"/>
              <a:t>しなければ脳などに重大な合併症を</a:t>
            </a:r>
            <a:r>
              <a:rPr lang="ja-JP" altLang="en-US" sz="3600" dirty="0" smtClean="0"/>
              <a:t>引き起こす可能性がある。</a:t>
            </a:r>
            <a:endParaRPr lang="en-US" altLang="ja-JP" sz="3600" dirty="0" smtClean="0"/>
          </a:p>
          <a:p>
            <a:r>
              <a:rPr lang="ja-JP" altLang="en-US" sz="3600" dirty="0" smtClean="0"/>
              <a:t>妊婦に感染があると</a:t>
            </a:r>
            <a:r>
              <a:rPr lang="ja-JP" altLang="en-US" sz="3600" dirty="0"/>
              <a:t>胎児に</a:t>
            </a:r>
            <a:r>
              <a:rPr lang="ja-JP" altLang="en-US" sz="3600" dirty="0" smtClean="0"/>
              <a:t>感染する</a:t>
            </a:r>
            <a:r>
              <a:rPr lang="ja-JP" altLang="en-US" sz="3600" dirty="0"/>
              <a:t>（先天梅毒）ことが</a:t>
            </a:r>
            <a:r>
              <a:rPr lang="ja-JP" altLang="en-US" sz="3600" dirty="0" smtClean="0"/>
              <a:t>ある。</a:t>
            </a:r>
            <a:endParaRPr lang="en-US" altLang="ja-JP" sz="3600" dirty="0" smtClean="0"/>
          </a:p>
          <a:p>
            <a:endParaRPr lang="en-US" altLang="ja-JP" sz="3600" dirty="0"/>
          </a:p>
          <a:p>
            <a:endParaRPr lang="en-US" altLang="ja-JP" sz="3600" dirty="0" smtClean="0"/>
          </a:p>
        </p:txBody>
      </p:sp>
      <p:sp>
        <p:nvSpPr>
          <p:cNvPr id="4" name="スライド番号プレースホルダ 3"/>
          <p:cNvSpPr>
            <a:spLocks noGrp="1"/>
          </p:cNvSpPr>
          <p:nvPr>
            <p:ph type="sldNum" sz="quarter" idx="15"/>
          </p:nvPr>
        </p:nvSpPr>
        <p:spPr/>
        <p:txBody>
          <a:bodyPr/>
          <a:lstStyle/>
          <a:p>
            <a:fld id="{D2D8002D-B5B0-4BAC-B1F6-782DDCCE6D9C}" type="slidenum">
              <a:rPr kumimoji="1" lang="ja-JP" altLang="en-US" smtClean="0"/>
              <a:pPr/>
              <a:t>3</a:t>
            </a:fld>
            <a:endParaRPr kumimoji="1" lang="ja-JP" altLang="en-US"/>
          </a:p>
        </p:txBody>
      </p:sp>
      <p:sp>
        <p:nvSpPr>
          <p:cNvPr id="5" name="角丸四角形 4"/>
          <p:cNvSpPr/>
          <p:nvPr/>
        </p:nvSpPr>
        <p:spPr>
          <a:xfrm>
            <a:off x="539552" y="5085184"/>
            <a:ext cx="7344816" cy="1152128"/>
          </a:xfrm>
          <a:prstGeom prst="roundRect">
            <a:avLst/>
          </a:prstGeom>
          <a:solidFill>
            <a:schemeClr val="tx2">
              <a:lumMod val="60000"/>
              <a:lumOff val="40000"/>
            </a:schemeClr>
          </a:solidFill>
          <a:ln>
            <a:solidFill>
              <a:schemeClr val="accent5">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3600" dirty="0" smtClean="0">
                <a:solidFill>
                  <a:schemeClr val="tx1"/>
                </a:solidFill>
              </a:rPr>
              <a:t>早期</a:t>
            </a:r>
            <a:r>
              <a:rPr lang="ja-JP" altLang="en-US" sz="3600" dirty="0">
                <a:solidFill>
                  <a:schemeClr val="tx1"/>
                </a:solidFill>
              </a:rPr>
              <a:t>発見・早期治療が</a:t>
            </a:r>
            <a:r>
              <a:rPr lang="ja-JP" altLang="en-US" sz="3600" dirty="0" smtClean="0">
                <a:solidFill>
                  <a:schemeClr val="tx1"/>
                </a:solidFill>
              </a:rPr>
              <a:t>重要</a:t>
            </a:r>
            <a:endParaRPr lang="ja-JP" altLang="en-US" sz="3600" dirty="0">
              <a:solidFill>
                <a:schemeClr val="tx1"/>
              </a:solidFill>
            </a:endParaRPr>
          </a:p>
          <a:p>
            <a:pPr algn="ctr"/>
            <a:endParaRPr kumimoji="1" lang="ja-JP" altLang="en-US" dirty="0"/>
          </a:p>
        </p:txBody>
      </p:sp>
      <p:sp>
        <p:nvSpPr>
          <p:cNvPr id="6" name="下矢印 5"/>
          <p:cNvSpPr/>
          <p:nvPr/>
        </p:nvSpPr>
        <p:spPr>
          <a:xfrm>
            <a:off x="3491880" y="4221088"/>
            <a:ext cx="129614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04206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目的</a:t>
            </a:r>
            <a:endParaRPr kumimoji="1" lang="ja-JP" altLang="en-US" sz="4800" dirty="0"/>
          </a:p>
        </p:txBody>
      </p:sp>
      <p:sp>
        <p:nvSpPr>
          <p:cNvPr id="3" name="コンテンツ プレースホルダ 2"/>
          <p:cNvSpPr>
            <a:spLocks noGrp="1"/>
          </p:cNvSpPr>
          <p:nvPr>
            <p:ph sz="quarter" idx="1"/>
          </p:nvPr>
        </p:nvSpPr>
        <p:spPr/>
        <p:txBody>
          <a:bodyPr>
            <a:normAutofit/>
          </a:bodyPr>
          <a:lstStyle/>
          <a:p>
            <a:pPr>
              <a:buNone/>
            </a:pPr>
            <a:r>
              <a:rPr lang="ja-JP" altLang="en-US" sz="3600" dirty="0" smtClean="0"/>
              <a:t>　</a:t>
            </a:r>
            <a:r>
              <a:rPr lang="ja-JP" altLang="ja-JP" sz="3600" dirty="0" smtClean="0"/>
              <a:t>大阪市における梅毒の発生動向を</a:t>
            </a:r>
            <a:endParaRPr lang="en-US" altLang="ja-JP" sz="3600" dirty="0" smtClean="0"/>
          </a:p>
          <a:p>
            <a:pPr>
              <a:buNone/>
            </a:pPr>
            <a:r>
              <a:rPr lang="ja-JP" altLang="ja-JP" sz="3600" dirty="0" smtClean="0"/>
              <a:t>分析し、必要な取り組みを検討する。</a:t>
            </a:r>
          </a:p>
          <a:p>
            <a:endParaRPr kumimoji="1" lang="ja-JP" altLang="en-US" sz="3600" dirty="0"/>
          </a:p>
        </p:txBody>
      </p:sp>
      <p:sp>
        <p:nvSpPr>
          <p:cNvPr id="4" name="スライド番号プレースホルダ 3"/>
          <p:cNvSpPr>
            <a:spLocks noGrp="1"/>
          </p:cNvSpPr>
          <p:nvPr>
            <p:ph type="sldNum" sz="quarter" idx="15"/>
          </p:nvPr>
        </p:nvSpPr>
        <p:spPr/>
        <p:txBody>
          <a:bodyPr/>
          <a:lstStyle/>
          <a:p>
            <a:fld id="{D2D8002D-B5B0-4BAC-B1F6-782DDCCE6D9C}" type="slidenum">
              <a:rPr kumimoji="1" lang="ja-JP" altLang="en-US" smtClean="0"/>
              <a:pPr/>
              <a:t>4</a:t>
            </a:fld>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sz="4800" dirty="0" smtClean="0"/>
              <a:t>調査内容</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6" name="コンテンツ プレースホルダ 2"/>
          <p:cNvSpPr txBox="1">
            <a:spLocks/>
          </p:cNvSpPr>
          <p:nvPr/>
        </p:nvSpPr>
        <p:spPr>
          <a:xfrm>
            <a:off x="467544" y="1752600"/>
            <a:ext cx="8280920" cy="4873752"/>
          </a:xfrm>
          <a:prstGeom prst="rect">
            <a:avLst/>
          </a:prstGeom>
        </p:spPr>
        <p:txBody>
          <a:bodyPr vert="horz">
            <a:normAutofit/>
          </a:bodyPr>
          <a:lstStyle/>
          <a:p>
            <a:pPr marL="274320" lvl="0" indent="-274320">
              <a:spcBef>
                <a:spcPts val="600"/>
              </a:spcBef>
              <a:buClr>
                <a:schemeClr val="accent1"/>
              </a:buClr>
              <a:buSzPct val="70000"/>
            </a:pPr>
            <a:r>
              <a:rPr lang="ja-JP" altLang="en-US" sz="3600" dirty="0" smtClean="0"/>
              <a:t>　</a:t>
            </a:r>
            <a:r>
              <a:rPr lang="en-US" altLang="ja-JP" sz="3600" dirty="0"/>
              <a:t>2010</a:t>
            </a:r>
            <a:r>
              <a:rPr lang="ja-JP" altLang="ja-JP" sz="3600" dirty="0" smtClean="0"/>
              <a:t>年～</a:t>
            </a:r>
            <a:r>
              <a:rPr lang="en-US" altLang="ja-JP" sz="3600" dirty="0"/>
              <a:t>2015</a:t>
            </a:r>
            <a:r>
              <a:rPr lang="ja-JP" altLang="ja-JP" sz="3600" dirty="0" smtClean="0"/>
              <a:t>年に大阪市内</a:t>
            </a:r>
            <a:r>
              <a:rPr lang="ja-JP" altLang="en-US" sz="3600" dirty="0" smtClean="0"/>
              <a:t>で</a:t>
            </a:r>
            <a:r>
              <a:rPr lang="ja-JP" altLang="ja-JP" sz="3600" dirty="0" smtClean="0"/>
              <a:t>感染症法</a:t>
            </a:r>
            <a:endParaRPr lang="en-US" altLang="ja-JP" sz="3600" dirty="0" smtClean="0"/>
          </a:p>
          <a:p>
            <a:pPr marL="274320" lvl="0" indent="-274320">
              <a:spcBef>
                <a:spcPts val="600"/>
              </a:spcBef>
              <a:buClr>
                <a:schemeClr val="accent1"/>
              </a:buClr>
              <a:buSzPct val="70000"/>
            </a:pPr>
            <a:r>
              <a:rPr lang="ja-JP" altLang="ja-JP" sz="3600" dirty="0" smtClean="0"/>
              <a:t>に基づき届出のあった梅毒について分析</a:t>
            </a:r>
            <a:endParaRPr lang="en-US" altLang="ja-JP" sz="3600" dirty="0" smtClean="0"/>
          </a:p>
          <a:p>
            <a:pPr marL="274320" lvl="0" indent="-274320">
              <a:spcBef>
                <a:spcPts val="600"/>
              </a:spcBef>
              <a:buClr>
                <a:schemeClr val="accent1"/>
              </a:buClr>
              <a:buSzPct val="70000"/>
            </a:pPr>
            <a:r>
              <a:rPr lang="ja-JP" altLang="ja-JP" sz="3600" dirty="0" smtClean="0"/>
              <a:t>した。</a:t>
            </a:r>
            <a:endParaRPr lang="en-US" altLang="ja-JP" sz="3600" dirty="0" smtClean="0"/>
          </a:p>
          <a:p>
            <a:pPr marL="274320" lvl="0" indent="-274320">
              <a:spcBef>
                <a:spcPts val="600"/>
              </a:spcBef>
              <a:buClr>
                <a:schemeClr val="accent1"/>
              </a:buClr>
              <a:buSzPct val="70000"/>
            </a:pPr>
            <a:r>
              <a:rPr lang="ja-JP" altLang="en-US" sz="3600" dirty="0" smtClean="0"/>
              <a:t>　</a:t>
            </a:r>
            <a:r>
              <a:rPr lang="ja-JP" altLang="en-US" sz="3600" dirty="0" smtClean="0">
                <a:latin typeface="+mn-ea"/>
              </a:rPr>
              <a:t>データは</a:t>
            </a:r>
            <a:r>
              <a:rPr lang="en-US" altLang="ja-JP" sz="3600" dirty="0" smtClean="0">
                <a:latin typeface="+mn-ea"/>
              </a:rPr>
              <a:t>2014</a:t>
            </a:r>
            <a:r>
              <a:rPr lang="ja-JP" altLang="en-US" sz="3600" dirty="0">
                <a:latin typeface="+mn-ea"/>
              </a:rPr>
              <a:t>年</a:t>
            </a:r>
            <a:r>
              <a:rPr lang="ja-JP" altLang="en-US" sz="3600" dirty="0" smtClean="0">
                <a:latin typeface="+mn-ea"/>
              </a:rPr>
              <a:t>までは</a:t>
            </a:r>
            <a:r>
              <a:rPr lang="en-US" altLang="ja-JP" sz="3600" dirty="0">
                <a:latin typeface="+mn-ea"/>
              </a:rPr>
              <a:t>2015</a:t>
            </a:r>
            <a:r>
              <a:rPr lang="ja-JP" altLang="en-US" sz="3600" dirty="0" smtClean="0">
                <a:latin typeface="+mn-ea"/>
              </a:rPr>
              <a:t>年</a:t>
            </a:r>
            <a:r>
              <a:rPr lang="en-US" altLang="ja-JP" sz="3600" dirty="0" smtClean="0">
                <a:latin typeface="+mn-ea"/>
              </a:rPr>
              <a:t>5</a:t>
            </a:r>
            <a:r>
              <a:rPr lang="ja-JP" altLang="en-US" sz="3600" dirty="0" smtClean="0">
                <a:latin typeface="+mn-ea"/>
              </a:rPr>
              <a:t>月</a:t>
            </a:r>
            <a:r>
              <a:rPr lang="en-US" altLang="ja-JP" sz="3600" dirty="0" smtClean="0">
                <a:latin typeface="+mn-ea"/>
              </a:rPr>
              <a:t>21</a:t>
            </a:r>
            <a:r>
              <a:rPr lang="ja-JP" altLang="en-US" sz="3600" dirty="0" smtClean="0">
                <a:latin typeface="+mn-ea"/>
              </a:rPr>
              <a:t>日</a:t>
            </a:r>
            <a:endParaRPr lang="en-US" altLang="ja-JP" sz="3600" dirty="0" smtClean="0">
              <a:latin typeface="+mn-ea"/>
            </a:endParaRPr>
          </a:p>
          <a:p>
            <a:pPr marL="274320" lvl="0" indent="-274320">
              <a:spcBef>
                <a:spcPts val="600"/>
              </a:spcBef>
              <a:buClr>
                <a:schemeClr val="accent1"/>
              </a:buClr>
              <a:buSzPct val="70000"/>
            </a:pPr>
            <a:r>
              <a:rPr lang="ja-JP" altLang="en-US" sz="3600" dirty="0" smtClean="0">
                <a:latin typeface="+mn-ea"/>
              </a:rPr>
              <a:t>現在、</a:t>
            </a:r>
            <a:r>
              <a:rPr lang="en-US" altLang="ja-JP" sz="3600" dirty="0" smtClean="0">
                <a:latin typeface="+mn-ea"/>
              </a:rPr>
              <a:t>2015</a:t>
            </a:r>
            <a:r>
              <a:rPr kumimoji="1" lang="ja-JP" altLang="en-US" sz="3600" b="0" i="0" u="none" strike="noStrike" kern="1200" cap="none" spc="0" normalizeH="0" baseline="0" noProof="0" dirty="0" smtClean="0">
                <a:ln>
                  <a:noFill/>
                </a:ln>
                <a:solidFill>
                  <a:schemeClr val="tx1"/>
                </a:solidFill>
                <a:effectLst/>
                <a:uLnTx/>
                <a:uFillTx/>
                <a:latin typeface="+mn-ea"/>
                <a:cs typeface="+mn-cs"/>
              </a:rPr>
              <a:t>年は</a:t>
            </a:r>
            <a:r>
              <a:rPr lang="en-US" altLang="ja-JP" sz="3600" noProof="0" dirty="0" smtClean="0">
                <a:latin typeface="ＭＳ Ｐゴシック" pitchFamily="50" charset="-128"/>
                <a:ea typeface="ＭＳ Ｐゴシック" pitchFamily="50" charset="-128"/>
              </a:rPr>
              <a:t>2016</a:t>
            </a:r>
            <a:r>
              <a:rPr lang="zh-TW" altLang="en-US" sz="3600" dirty="0" smtClean="0">
                <a:latin typeface="ＭＳ Ｐゴシック" pitchFamily="50" charset="-128"/>
                <a:ea typeface="ＭＳ Ｐゴシック" pitchFamily="50" charset="-128"/>
              </a:rPr>
              <a:t>年</a:t>
            </a:r>
            <a:r>
              <a:rPr lang="en-US" altLang="zh-TW" sz="3600" dirty="0" smtClean="0">
                <a:latin typeface="ＭＳ Ｐゴシック" pitchFamily="50" charset="-128"/>
                <a:ea typeface="ＭＳ Ｐゴシック" pitchFamily="50" charset="-128"/>
              </a:rPr>
              <a:t>1</a:t>
            </a:r>
            <a:r>
              <a:rPr lang="zh-TW" altLang="en-US" sz="3600" dirty="0" smtClean="0">
                <a:latin typeface="ＭＳ Ｐゴシック" pitchFamily="50" charset="-128"/>
                <a:ea typeface="ＭＳ Ｐゴシック" pitchFamily="50" charset="-128"/>
              </a:rPr>
              <a:t>月</a:t>
            </a:r>
            <a:r>
              <a:rPr lang="en-US" altLang="zh-TW" sz="3600" dirty="0" smtClean="0">
                <a:latin typeface="ＭＳ Ｐゴシック" pitchFamily="50" charset="-128"/>
                <a:ea typeface="ＭＳ Ｐゴシック" pitchFamily="50" charset="-128"/>
              </a:rPr>
              <a:t>18</a:t>
            </a:r>
            <a:r>
              <a:rPr lang="zh-TW" altLang="en-US" sz="3600" dirty="0" smtClean="0">
                <a:latin typeface="ＭＳ Ｐゴシック" pitchFamily="50" charset="-128"/>
                <a:ea typeface="ＭＳ Ｐゴシック" pitchFamily="50" charset="-128"/>
              </a:rPr>
              <a:t>日現在</a:t>
            </a:r>
            <a:r>
              <a:rPr lang="ja-JP" altLang="en-US" sz="3600" dirty="0" err="1" smtClean="0">
                <a:latin typeface="ＭＳ Ｐゴシック" pitchFamily="50" charset="-128"/>
                <a:ea typeface="ＭＳ Ｐゴシック" pitchFamily="50" charset="-128"/>
              </a:rPr>
              <a:t>のも</a:t>
            </a:r>
            <a:endParaRPr lang="en-US" altLang="ja-JP" sz="3600" dirty="0" smtClean="0">
              <a:latin typeface="+mn-ea"/>
            </a:endParaRPr>
          </a:p>
          <a:p>
            <a:pPr marL="274320" lvl="0" indent="-274320">
              <a:spcBef>
                <a:spcPts val="600"/>
              </a:spcBef>
              <a:buClr>
                <a:schemeClr val="accent1"/>
              </a:buClr>
              <a:buSzPct val="70000"/>
            </a:pPr>
            <a:r>
              <a:rPr lang="ja-JP" altLang="en-US" sz="3600" dirty="0" err="1">
                <a:latin typeface="+mn-ea"/>
              </a:rPr>
              <a:t>のを</a:t>
            </a:r>
            <a:r>
              <a:rPr lang="ja-JP" altLang="en-US" sz="3600" dirty="0" smtClean="0">
                <a:latin typeface="+mn-ea"/>
              </a:rPr>
              <a:t>用いた。</a:t>
            </a:r>
            <a:endParaRPr kumimoji="1" lang="ja-JP" altLang="en-US" sz="3600" b="0" i="0" u="none" strike="noStrike" kern="1200" cap="none" spc="0" normalizeH="0" baseline="0" noProof="0" dirty="0">
              <a:ln>
                <a:noFill/>
              </a:ln>
              <a:solidFill>
                <a:schemeClr val="tx1"/>
              </a:solidFill>
              <a:effectLst/>
              <a:uLnTx/>
              <a:uFillTx/>
              <a:latin typeface="+mn-ea"/>
            </a:endParaRPr>
          </a:p>
        </p:txBody>
      </p:sp>
      <p:sp>
        <p:nvSpPr>
          <p:cNvPr id="7" name="スライド番号プレースホルダ 6"/>
          <p:cNvSpPr>
            <a:spLocks noGrp="1"/>
          </p:cNvSpPr>
          <p:nvPr>
            <p:ph type="sldNum" sz="quarter" idx="15"/>
          </p:nvPr>
        </p:nvSpPr>
        <p:spPr/>
        <p:txBody>
          <a:bodyPr/>
          <a:lstStyle/>
          <a:p>
            <a:fld id="{D2D8002D-B5B0-4BAC-B1F6-782DDCCE6D9C}" type="slidenum">
              <a:rPr kumimoji="1" lang="ja-JP" altLang="en-US" smtClean="0"/>
              <a:pPr/>
              <a:t>5</a:t>
            </a:fld>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結果（年次別推移）</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pPr>
              <a:buNone/>
            </a:pPr>
            <a:endParaRPr kumimoji="1" lang="ja-JP" altLang="en-US" sz="3600" dirty="0"/>
          </a:p>
        </p:txBody>
      </p:sp>
      <p:sp>
        <p:nvSpPr>
          <p:cNvPr id="6" name="コンテンツ プレースホルダ 2"/>
          <p:cNvSpPr txBox="1">
            <a:spLocks/>
          </p:cNvSpPr>
          <p:nvPr/>
        </p:nvSpPr>
        <p:spPr>
          <a:xfrm>
            <a:off x="609600" y="1752600"/>
            <a:ext cx="7467600" cy="4873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　</a:t>
            </a:r>
            <a:endParaRPr kumimoji="1" lang="ja-JP" alt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スライド番号プレースホルダ 6"/>
          <p:cNvSpPr>
            <a:spLocks noGrp="1"/>
          </p:cNvSpPr>
          <p:nvPr>
            <p:ph type="sldNum" sz="quarter" idx="15"/>
          </p:nvPr>
        </p:nvSpPr>
        <p:spPr/>
        <p:txBody>
          <a:bodyPr/>
          <a:lstStyle/>
          <a:p>
            <a:fld id="{D2D8002D-B5B0-4BAC-B1F6-782DDCCE6D9C}" type="slidenum">
              <a:rPr kumimoji="1" lang="ja-JP" altLang="en-US" smtClean="0"/>
              <a:pPr/>
              <a:t>6</a:t>
            </a:fld>
            <a:endParaRPr kumimoji="1" lang="ja-JP" altLang="en-US"/>
          </a:p>
        </p:txBody>
      </p:sp>
      <p:pic>
        <p:nvPicPr>
          <p:cNvPr id="8" name="Picture 2" descr="C:\Users\i4920977\Desktop\char-iya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6084" y="2996952"/>
            <a:ext cx="1222375"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Users\i4920977\Desktop\char-nowcch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9459" y="2854077"/>
            <a:ext cx="79216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0" name="Object 6"/>
          <p:cNvGraphicFramePr>
            <a:graphicFrameLocks noChangeAspect="1"/>
          </p:cNvGraphicFramePr>
          <p:nvPr>
            <p:extLst>
              <p:ext uri="{D42A27DB-BD31-4B8C-83A1-F6EECF244321}">
                <p14:modId xmlns:p14="http://schemas.microsoft.com/office/powerpoint/2010/main" val="463707314"/>
              </p:ext>
            </p:extLst>
          </p:nvPr>
        </p:nvGraphicFramePr>
        <p:xfrm>
          <a:off x="323527" y="1838885"/>
          <a:ext cx="8496945" cy="3923740"/>
        </p:xfrm>
        <a:graphic>
          <a:graphicData uri="http://schemas.openxmlformats.org/presentationml/2006/ole">
            <mc:AlternateContent xmlns:mc="http://schemas.openxmlformats.org/markup-compatibility/2006">
              <mc:Choice xmlns:v="urn:schemas-microsoft-com:vml" Requires="v">
                <p:oleObj spid="_x0000_s1064" name="ワークシート" r:id="rId3" imgW="5019551" imgH="2266902" progId="Excel.Sheet.12">
                  <p:link updateAutomatic="1"/>
                </p:oleObj>
              </mc:Choice>
              <mc:Fallback>
                <p:oleObj name="ワークシート" r:id="rId3" imgW="5019551" imgH="2266902" progId="Excel.Sheet.12">
                  <p:link updateAutomatic="1"/>
                  <p:pic>
                    <p:nvPicPr>
                      <p:cNvPr id="0" name="Picture 6"/>
                      <p:cNvPicPr>
                        <a:picLocks noChangeAspect="1" noChangeArrowheads="1"/>
                      </p:cNvPicPr>
                      <p:nvPr/>
                    </p:nvPicPr>
                    <p:blipFill>
                      <a:blip r:embed="rId4"/>
                      <a:srcRect/>
                      <a:stretch>
                        <a:fillRect/>
                      </a:stretch>
                    </p:blipFill>
                    <p:spPr bwMode="auto">
                      <a:xfrm>
                        <a:off x="323527" y="1838885"/>
                        <a:ext cx="8496945" cy="3923740"/>
                      </a:xfrm>
                      <a:prstGeom prst="rect">
                        <a:avLst/>
                      </a:prstGeom>
                      <a:noFill/>
                      <a:ln>
                        <a:noFill/>
                      </a:ln>
                      <a:effectLst/>
                    </p:spPr>
                  </p:pic>
                </p:oleObj>
              </mc:Fallback>
            </mc:AlternateContent>
          </a:graphicData>
        </a:graphic>
      </p:graphicFrame>
      <p:sp>
        <p:nvSpPr>
          <p:cNvPr id="2" name="タイトル 1"/>
          <p:cNvSpPr>
            <a:spLocks noGrp="1"/>
          </p:cNvSpPr>
          <p:nvPr>
            <p:ph type="title"/>
          </p:nvPr>
        </p:nvSpPr>
        <p:spPr/>
        <p:txBody>
          <a:bodyPr>
            <a:normAutofit/>
          </a:bodyPr>
          <a:lstStyle/>
          <a:p>
            <a:r>
              <a:rPr lang="zh-CN" altLang="en-US" sz="4800" dirty="0" smtClean="0">
                <a:latin typeface="ＭＳ Ｐゴシック" pitchFamily="50" charset="-128"/>
                <a:ea typeface="ＭＳ Ｐゴシック" pitchFamily="50" charset="-128"/>
              </a:rPr>
              <a:t>男女別届出数推移</a:t>
            </a:r>
            <a:endParaRPr kumimoji="1" lang="ja-JP" altLang="en-US" sz="4800" dirty="0">
              <a:latin typeface="ＭＳ Ｐゴシック" pitchFamily="50" charset="-128"/>
              <a:ea typeface="ＭＳ Ｐゴシック" pitchFamily="50" charset="-128"/>
            </a:endParaRPr>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6" name="コンテンツ プレースホルダ 2"/>
          <p:cNvSpPr txBox="1">
            <a:spLocks/>
          </p:cNvSpPr>
          <p:nvPr/>
        </p:nvSpPr>
        <p:spPr>
          <a:xfrm>
            <a:off x="609600" y="1752600"/>
            <a:ext cx="7467600" cy="4873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1" lang="ja-JP" altLang="en-US" sz="3600" b="0" i="0" u="none" strike="noStrike" kern="1200" cap="none" spc="0" normalizeH="0" baseline="0" noProof="0" dirty="0" smtClean="0">
                <a:ln>
                  <a:noFill/>
                </a:ln>
                <a:solidFill>
                  <a:schemeClr val="tx1"/>
                </a:solidFill>
                <a:effectLst/>
                <a:uLnTx/>
                <a:uFillTx/>
                <a:latin typeface="+mn-lt"/>
                <a:ea typeface="+mn-ea"/>
                <a:cs typeface="+mn-cs"/>
              </a:rPr>
              <a:t>　</a:t>
            </a:r>
            <a:endParaRPr kumimoji="1" lang="ja-JP" altLang="en-U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角丸四角形吹き出し 11"/>
          <p:cNvSpPr/>
          <p:nvPr/>
        </p:nvSpPr>
        <p:spPr>
          <a:xfrm>
            <a:off x="5220072" y="2132856"/>
            <a:ext cx="1512168" cy="720080"/>
          </a:xfrm>
          <a:prstGeom prst="wedgeRoundRectCallout">
            <a:avLst>
              <a:gd name="adj1" fmla="val -5792"/>
              <a:gd name="adj2" fmla="val 67882"/>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600" dirty="0" smtClean="0"/>
              <a:t>先天梅毒</a:t>
            </a:r>
            <a:r>
              <a:rPr kumimoji="1" lang="en-US" altLang="ja-JP" sz="1600" dirty="0" smtClean="0"/>
              <a:t>1</a:t>
            </a:r>
            <a:r>
              <a:rPr kumimoji="1" lang="ja-JP" altLang="en-US" sz="1600" dirty="0" smtClean="0"/>
              <a:t>件（女児）</a:t>
            </a:r>
            <a:endParaRPr kumimoji="1" lang="ja-JP" altLang="en-US" sz="1600" dirty="0"/>
          </a:p>
        </p:txBody>
      </p:sp>
      <p:sp>
        <p:nvSpPr>
          <p:cNvPr id="13" name="スライド番号プレースホルダ 12"/>
          <p:cNvSpPr>
            <a:spLocks noGrp="1"/>
          </p:cNvSpPr>
          <p:nvPr>
            <p:ph type="sldNum" sz="quarter" idx="15"/>
          </p:nvPr>
        </p:nvSpPr>
        <p:spPr/>
        <p:txBody>
          <a:bodyPr/>
          <a:lstStyle/>
          <a:p>
            <a:fld id="{D2D8002D-B5B0-4BAC-B1F6-782DDCCE6D9C}" type="slidenum">
              <a:rPr kumimoji="1" lang="ja-JP" altLang="en-US" smtClean="0"/>
              <a:pPr/>
              <a:t>7</a:t>
            </a:fld>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smtClean="0"/>
              <a:t>男女別届出割合推移</a:t>
            </a:r>
            <a:endParaRPr kumimoji="1" lang="ja-JP" altLang="en-US" sz="4800" dirty="0"/>
          </a:p>
        </p:txBody>
      </p:sp>
      <p:sp>
        <p:nvSpPr>
          <p:cNvPr id="3" name="コンテンツ プレースホルダ 2"/>
          <p:cNvSpPr>
            <a:spLocks noGrp="1"/>
          </p:cNvSpPr>
          <p:nvPr>
            <p:ph sz="quarter" idx="1"/>
          </p:nvPr>
        </p:nvSpPr>
        <p:spPr/>
        <p:txBody>
          <a:bodyPr>
            <a:normAutofit/>
          </a:bodyPr>
          <a:lstStyle/>
          <a:p>
            <a:endParaRPr lang="ja-JP" altLang="ja-JP" sz="3600" dirty="0" smtClean="0"/>
          </a:p>
          <a:p>
            <a:endParaRPr kumimoji="1" lang="ja-JP" altLang="en-US" sz="3600" dirty="0"/>
          </a:p>
        </p:txBody>
      </p:sp>
      <p:sp>
        <p:nvSpPr>
          <p:cNvPr id="11" name="スライド番号プレースホルダ 10"/>
          <p:cNvSpPr>
            <a:spLocks noGrp="1"/>
          </p:cNvSpPr>
          <p:nvPr>
            <p:ph type="sldNum" sz="quarter" idx="15"/>
          </p:nvPr>
        </p:nvSpPr>
        <p:spPr/>
        <p:txBody>
          <a:bodyPr/>
          <a:lstStyle/>
          <a:p>
            <a:fld id="{D2D8002D-B5B0-4BAC-B1F6-782DDCCE6D9C}" type="slidenum">
              <a:rPr kumimoji="1" lang="ja-JP" altLang="en-US" smtClean="0"/>
              <a:pPr/>
              <a:t>8</a:t>
            </a:fld>
            <a:endParaRPr kumimoji="1" lang="ja-JP" altLang="en-US"/>
          </a:p>
        </p:txBody>
      </p:sp>
      <p:graphicFrame>
        <p:nvGraphicFramePr>
          <p:cNvPr id="2054" name="Object 6"/>
          <p:cNvGraphicFramePr>
            <a:graphicFrameLocks noChangeAspect="1"/>
          </p:cNvGraphicFramePr>
          <p:nvPr>
            <p:extLst>
              <p:ext uri="{D42A27DB-BD31-4B8C-83A1-F6EECF244321}">
                <p14:modId xmlns:p14="http://schemas.microsoft.com/office/powerpoint/2010/main" val="2089214478"/>
              </p:ext>
            </p:extLst>
          </p:nvPr>
        </p:nvGraphicFramePr>
        <p:xfrm>
          <a:off x="334962" y="1711325"/>
          <a:ext cx="8304229" cy="4093939"/>
        </p:xfrm>
        <a:graphic>
          <a:graphicData uri="http://schemas.openxmlformats.org/presentationml/2006/ole">
            <mc:AlternateContent xmlns:mc="http://schemas.openxmlformats.org/markup-compatibility/2006">
              <mc:Choice xmlns:v="urn:schemas-microsoft-com:vml" Requires="v">
                <p:oleObj spid="_x0000_s2087" name="Worksheet" r:id="rId3" imgW="4533742" imgH="2235305" progId="Excel.Sheet.8">
                  <p:link updateAutomatic="1"/>
                </p:oleObj>
              </mc:Choice>
              <mc:Fallback>
                <p:oleObj name="Worksheet" r:id="rId3" imgW="4533742" imgH="2235305" progId="Excel.Sheet.8">
                  <p:link updateAutomatic="1"/>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962" y="1711325"/>
                        <a:ext cx="8304229" cy="409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507288" cy="1143000"/>
          </a:xfrm>
        </p:spPr>
        <p:txBody>
          <a:bodyPr>
            <a:normAutofit fontScale="90000"/>
          </a:bodyPr>
          <a:lstStyle/>
          <a:p>
            <a:r>
              <a:rPr lang="ja-JP" altLang="en-US" sz="4800" dirty="0" smtClean="0"/>
              <a:t>感染経路別届出割合推移</a:t>
            </a:r>
            <a:r>
              <a:rPr lang="ja-JP" altLang="en-US" sz="2700" dirty="0" smtClean="0"/>
              <a:t>（性的接触のみ）</a:t>
            </a:r>
            <a:endParaRPr kumimoji="1" lang="ja-JP" altLang="en-US" sz="2700" dirty="0"/>
          </a:p>
        </p:txBody>
      </p:sp>
      <p:sp>
        <p:nvSpPr>
          <p:cNvPr id="7" name="スライド番号プレースホルダ 6"/>
          <p:cNvSpPr>
            <a:spLocks noGrp="1"/>
          </p:cNvSpPr>
          <p:nvPr>
            <p:ph type="sldNum" sz="quarter" idx="15"/>
          </p:nvPr>
        </p:nvSpPr>
        <p:spPr/>
        <p:txBody>
          <a:bodyPr/>
          <a:lstStyle/>
          <a:p>
            <a:fld id="{D2D8002D-B5B0-4BAC-B1F6-782DDCCE6D9C}" type="slidenum">
              <a:rPr kumimoji="1" lang="ja-JP" altLang="en-US" smtClean="0"/>
              <a:pPr/>
              <a:t>9</a:t>
            </a:fld>
            <a:endParaRPr kumimoji="1" lang="ja-JP" altLang="en-US"/>
          </a:p>
        </p:txBody>
      </p:sp>
      <p:graphicFrame>
        <p:nvGraphicFramePr>
          <p:cNvPr id="3078" name="Object 6"/>
          <p:cNvGraphicFramePr>
            <a:graphicFrameLocks noChangeAspect="1"/>
          </p:cNvGraphicFramePr>
          <p:nvPr>
            <p:extLst>
              <p:ext uri="{D42A27DB-BD31-4B8C-83A1-F6EECF244321}">
                <p14:modId xmlns:p14="http://schemas.microsoft.com/office/powerpoint/2010/main" val="408370028"/>
              </p:ext>
            </p:extLst>
          </p:nvPr>
        </p:nvGraphicFramePr>
        <p:xfrm>
          <a:off x="179512" y="1412776"/>
          <a:ext cx="8416454" cy="4308822"/>
        </p:xfrm>
        <a:graphic>
          <a:graphicData uri="http://schemas.openxmlformats.org/presentationml/2006/ole">
            <mc:AlternateContent xmlns:mc="http://schemas.openxmlformats.org/markup-compatibility/2006">
              <mc:Choice xmlns:v="urn:schemas-microsoft-com:vml" Requires="v">
                <p:oleObj spid="_x0000_s3111" name="Worksheet" r:id="rId3" imgW="4426116" imgH="2266771" progId="Excel.Sheet.8">
                  <p:link updateAutomatic="1"/>
                </p:oleObj>
              </mc:Choice>
              <mc:Fallback>
                <p:oleObj name="Worksheet" r:id="rId3" imgW="4426116" imgH="2266771" progId="Excel.Sheet.8">
                  <p:link updateAutomatic="1"/>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412776"/>
                        <a:ext cx="8416454" cy="4308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スパイス">
  <a:themeElements>
    <a:clrScheme name="キュート">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スパイス">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525</TotalTime>
  <Words>528</Words>
  <Application>Microsoft Office PowerPoint</Application>
  <PresentationFormat>画面に合わせる (4:3)</PresentationFormat>
  <Paragraphs>124</Paragraphs>
  <Slides>23</Slides>
  <Notes>1</Notes>
  <HiddenSlides>0</HiddenSlides>
  <MMClips>0</MMClips>
  <ScaleCrop>false</ScaleCrop>
  <HeadingPairs>
    <vt:vector size="6" baseType="variant">
      <vt:variant>
        <vt:lpstr>テーマ</vt:lpstr>
      </vt:variant>
      <vt:variant>
        <vt:i4>1</vt:i4>
      </vt:variant>
      <vt:variant>
        <vt:lpstr>リンクの設定</vt:lpstr>
      </vt:variant>
      <vt:variant>
        <vt:i4>14</vt:i4>
      </vt:variant>
      <vt:variant>
        <vt:lpstr>スライド タイトル</vt:lpstr>
      </vt:variant>
      <vt:variant>
        <vt:i4>23</vt:i4>
      </vt:variant>
    </vt:vector>
  </HeadingPairs>
  <TitlesOfParts>
    <vt:vector size="38" baseType="lpstr">
      <vt:lpstr>スパイス</vt:lpstr>
      <vt:lpstr>C:\Users\HOSOI\Desktop\仕事\20160129梅毒発表\【プレゼン用】梅毒発生動向について（2008～2015年）.xlsx!2015年まで年別性別推移![【プレゼン用】梅毒発生動向について（2008～2015年）.xlsx]2015年まで年別性別推移 グラフ 1</vt:lpstr>
      <vt:lpstr>C:\Users\HOSOI\Desktop\仕事\20160129梅毒発表\梅毒発生動向について（2008～2015年）.xlsx!2015年まで年別性別推移![梅毒発生動向について（2008～2015年）.xlsx]2015年まで年別性別推移 グラフ 2</vt:lpstr>
      <vt:lpstr>C:\Users\HOSOI\Desktop\仕事\20160129梅毒発表\梅毒発生動向について（2008～2015年）.xlsx!2015年まで年別性別推移![梅毒発生動向について（2008～2015年）.xlsx]2015年まで年別性別推移 グラフ 5</vt:lpstr>
      <vt:lpstr>C:\Users\HOSOI\Desktop\仕事\20160129梅毒発表\【プレゼン用】梅毒発生動向について（2008～2015年）.xlsx!2015詳細提出用!R4C1:R7C4</vt:lpstr>
      <vt:lpstr>C:\Users\HOSOI\Desktop\仕事\20160129梅毒発表\【プレゼン用】梅毒発生動向について（2008～2015年）.xlsx!2015詳細提出用![【プレゼン用】梅毒発生動向について（2008～2015年）.xlsx]2015詳細提出用 グラフ 9</vt:lpstr>
      <vt:lpstr>C:\Users\HOSOI\Desktop\仕事\20160129梅毒発表\【プレゼン用】梅毒発生動向について（2008～2015年）.xlsx!2015詳細提出用![【プレゼン用】梅毒発生動向について（2008～2015年）.xlsx]2015詳細提出用 グラフ 2</vt:lpstr>
      <vt:lpstr>C:\Users\HOSOI\Desktop\仕事\20160129梅毒発表\【プレゼン用】梅毒発生動向について（2008～2015年）.xlsx!2015詳細提出用![【プレゼン用】梅毒発生動向について（2008～2015年）.xlsx]2015詳細提出用 グラフ 3</vt:lpstr>
      <vt:lpstr>C:\Users\HOSOI\Desktop\仕事\20160129梅毒発表\【プレゼン用】梅毒発生動向について（2008～2015年）.xlsx!2015詳細提出用![【プレゼン用】梅毒発生動向について（2008～2015年）.xlsx]2015詳細提出用 グラフ 5</vt:lpstr>
      <vt:lpstr>C:\Users\HOSOI\Desktop\仕事\20160129梅毒発表\【プレゼン用】梅毒発生動向について（2008～2015年）.xlsx!2015詳細提出用![【プレゼン用】梅毒発生動向について（2008～2015年）.xlsx]2015詳細提出用 グラフ 7</vt:lpstr>
      <vt:lpstr>C:\Users\HOSOI\Desktop\仕事\20160129梅毒発表\【プレゼン用】梅毒発生動向について（2008～2015年）.xlsx!2015詳細提出用![【プレゼン用】梅毒発生動向について（2008～2015年）.xlsx]2015詳細提出用 グラフ 8</vt:lpstr>
      <vt:lpstr>\\APZR002C\OA-fc0019$\ユーザ作業用フォルダ\01 感染症グループ\003　受嘱\受嘱関係\27年度分\STDサーベイランス研究班（細井）\ＳＴＤ班メール\★公衆衛生情報研究協議会\1_29発表\【プレゼン用】梅毒発生動向について（2008～2015年）.xlsx!2015詳細提出用![【プレゼン用】梅毒発生動向について（2008～2015年）.xlsx]2015詳細提出用 グラフ 11</vt:lpstr>
      <vt:lpstr>\\APZR002C\OA-fc0019$\ユーザ作業用フォルダ\01 感染症グループ\003　受嘱\受嘱関係\27年度分\STDサーベイランス研究班（細井）\ＳＴＤ班メール\★公衆衛生情報研究協議会\1_29発表\【プレゼン用】梅毒発生動向について（2008～2015年）.xlsx!2015詳細提出用![【プレゼン用】梅毒発生動向について（2008～2015年）.xlsx]2015詳細提出用 グラフ 6</vt:lpstr>
      <vt:lpstr>\\APZR002C\OA-fc0019$\ユーザ作業用フォルダ\01 感染症グループ\003　受嘱\受嘱関係\27年度分\STDサーベイランス研究班（細井）\ＳＴＤ班メール\★公衆衛生情報研究協議会\1_29発表\【プレゼン用】梅毒発生動向について（2008～2015年）.xlsx!2015詳細提出用![【プレゼン用】梅毒発生動向について（2008～2015年）.xlsx]2015詳細提出用 グラフ 10</vt:lpstr>
      <vt:lpstr>C:\Users\HOSOI\Desktop\仕事\20160129梅毒発表\【プレゼン用】梅毒発生動向について（2008～2015年）.xlsx!2015詳細提出用!R60C1:R62C4</vt:lpstr>
      <vt:lpstr>大阪市における梅毒の 発生動向と取り組み </vt:lpstr>
      <vt:lpstr>梅毒とは</vt:lpstr>
      <vt:lpstr>PowerPoint プレゼンテーション</vt:lpstr>
      <vt:lpstr>目的</vt:lpstr>
      <vt:lpstr>調査内容</vt:lpstr>
      <vt:lpstr>結果（年次別推移）</vt:lpstr>
      <vt:lpstr>男女別届出数推移</vt:lpstr>
      <vt:lpstr>男女別届出割合推移</vt:lpstr>
      <vt:lpstr>感染経路別届出割合推移（性的接触のみ）</vt:lpstr>
      <vt:lpstr>結果（2015年）</vt:lpstr>
      <vt:lpstr>男女別届出数及び割合</vt:lpstr>
      <vt:lpstr>感染経路別割合（全体）　n=252</vt:lpstr>
      <vt:lpstr>感染経路別割合（男女別）</vt:lpstr>
      <vt:lpstr>型別割合（全体）      n=252</vt:lpstr>
      <vt:lpstr>型別割合（男女別）</vt:lpstr>
      <vt:lpstr>感染地域（全体）   n=252</vt:lpstr>
      <vt:lpstr>感染地域（男女別）</vt:lpstr>
      <vt:lpstr>医療機関別届出数及び割合</vt:lpstr>
      <vt:lpstr>2015年まとめ</vt:lpstr>
      <vt:lpstr>大阪市における取り組み</vt:lpstr>
      <vt:lpstr>今後の検討課題</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大阪市における梅毒の 発生動向と取り組み</dc:title>
  <dc:creator>HOSOI Maiko</dc:creator>
  <cp:lastModifiedBy>細井　舞子</cp:lastModifiedBy>
  <cp:revision>60</cp:revision>
  <cp:lastPrinted>2016-01-25T06:28:41Z</cp:lastPrinted>
  <dcterms:created xsi:type="dcterms:W3CDTF">2016-01-24T09:48:55Z</dcterms:created>
  <dcterms:modified xsi:type="dcterms:W3CDTF">2016-01-27T02:54:28Z</dcterms:modified>
</cp:coreProperties>
</file>